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8" autoAdjust="0"/>
  </p:normalViewPr>
  <p:slideViewPr>
    <p:cSldViewPr>
      <p:cViewPr>
        <p:scale>
          <a:sx n="75" d="100"/>
          <a:sy n="75" d="100"/>
        </p:scale>
        <p:origin x="-28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3C329-27F2-4D57-BD08-9BF34DFA056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8F4C4-F939-45AF-9DED-590F0A83454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18F97-DB55-4B46-B015-9057E89E461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8BF9-B1F2-4F5C-8CF2-A4B986DB366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A04F1-95DC-4329-956A-0CCCED92702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B3235-CDF4-4AAC-B300-A938E0D1C3F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57EE6-4686-48EC-8FC6-3B7A579BDCF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8057C-D16C-435D-9BD6-F4D08EFAC16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9B5AF-72F8-4226-B113-1D109DD3AA6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FC723-A621-4F55-9298-A6920C44D29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05403-937E-4A19-95F5-3ED19F75C9F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79E2D45-85A9-4828-AF0E-6A0E10B0BF3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ifono.com.br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Imagem 1" descr="cod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2492375"/>
            <a:ext cx="1714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tângulo 2"/>
          <p:cNvSpPr>
            <a:spLocks noChangeArrowheads="1"/>
          </p:cNvSpPr>
          <p:nvPr/>
        </p:nvSpPr>
        <p:spPr bwMode="auto">
          <a:xfrm>
            <a:off x="3059113" y="2133600"/>
            <a:ext cx="45720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400" b="1"/>
          </a:p>
          <a:p>
            <a:pPr algn="ctr"/>
            <a:r>
              <a:rPr lang="pt-BR" sz="2400" b="1"/>
              <a:t> </a:t>
            </a:r>
            <a:r>
              <a:rPr lang="pt-BR" sz="2800" b="1"/>
              <a:t>Trajetória profissional</a:t>
            </a:r>
            <a:br>
              <a:rPr lang="pt-BR" sz="2800" b="1"/>
            </a:br>
            <a:r>
              <a:rPr lang="pt-BR" sz="2800" b="1"/>
              <a:t> Claudia Perrotta</a:t>
            </a:r>
            <a:endParaRPr lang="pt-BR" sz="2800"/>
          </a:p>
        </p:txBody>
      </p:sp>
      <p:sp>
        <p:nvSpPr>
          <p:cNvPr id="13315" name="Retângulo 3"/>
          <p:cNvSpPr>
            <a:spLocks noChangeArrowheads="1"/>
          </p:cNvSpPr>
          <p:nvPr/>
        </p:nvSpPr>
        <p:spPr bwMode="auto">
          <a:xfrm>
            <a:off x="1547813" y="4076700"/>
            <a:ext cx="6119812" cy="2432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sz="2000" b="1"/>
          </a:p>
          <a:p>
            <a:pPr algn="ctr">
              <a:buFont typeface="Arial" charset="0"/>
              <a:buChar char="•"/>
            </a:pPr>
            <a:r>
              <a:rPr lang="pt-BR" sz="2000" b="1"/>
              <a:t> Graduação Fonoaudiologia: 1984</a:t>
            </a:r>
          </a:p>
          <a:p>
            <a:pPr algn="ctr">
              <a:buFont typeface="Arial" charset="0"/>
              <a:buChar char="•"/>
            </a:pPr>
            <a:r>
              <a:rPr lang="pt-BR" sz="2000" b="1"/>
              <a:t> Mestrado Distúrbios da Comunicação: 1992  </a:t>
            </a:r>
          </a:p>
          <a:p>
            <a:pPr algn="ctr"/>
            <a:r>
              <a:rPr lang="pt-BR" b="1"/>
              <a:t>“O Texto Literário na Fonoaudiologia”</a:t>
            </a:r>
          </a:p>
          <a:p>
            <a:pPr algn="ctr">
              <a:buFont typeface="Arial" charset="0"/>
              <a:buChar char="•"/>
            </a:pPr>
            <a:r>
              <a:rPr lang="pt-BR" sz="2000" b="1"/>
              <a:t> Doutorado Psicologia Clínica: desde 2011</a:t>
            </a:r>
          </a:p>
          <a:p>
            <a:pPr algn="ctr"/>
            <a:r>
              <a:rPr lang="pt-BR" b="1"/>
              <a:t>“Processos criativos no âmbito da atuação clínica fonoaudiológica com a escrita: um possível diálogo com a psicanálise” 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188" y="11255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4338" name="Retângulo 2"/>
          <p:cNvSpPr>
            <a:spLocks noChangeArrowheads="1"/>
          </p:cNvSpPr>
          <p:nvPr/>
        </p:nvSpPr>
        <p:spPr bwMode="auto">
          <a:xfrm>
            <a:off x="827088" y="1989138"/>
            <a:ext cx="7848600" cy="435451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pt-BR" sz="2000" b="1"/>
              <a:t>Desde o início: questionamento dos paradigmas médico-organicistas</a:t>
            </a:r>
          </a:p>
          <a:p>
            <a:pPr algn="just"/>
            <a:endParaRPr lang="pt-BR"/>
          </a:p>
          <a:p>
            <a:pPr algn="just">
              <a:buFont typeface="Arial" charset="0"/>
              <a:buChar char="•"/>
            </a:pPr>
            <a:r>
              <a:rPr lang="pt-BR" b="1"/>
              <a:t> Contraponto</a:t>
            </a:r>
            <a:r>
              <a:rPr lang="pt-BR"/>
              <a:t>: Oficinas de leitura e escrita realizadas na Livraria Ponto de Fuga Livros, tendo como base a concepção de linguagem de Bakhtin (dialogia, gêneros discursivos)</a:t>
            </a:r>
          </a:p>
          <a:p>
            <a:pPr algn="just">
              <a:buFont typeface="Arial" charset="0"/>
              <a:buNone/>
            </a:pPr>
            <a:r>
              <a:rPr lang="pt-BR" sz="1600"/>
              <a:t>    Público: crianças, adolescentes e adultos que buscavam aperfeiçoar   seus textos, apresentando ou não dificuldades - trabalho individual ou em grupo</a:t>
            </a:r>
            <a:endParaRPr lang="pt-BR"/>
          </a:p>
          <a:p>
            <a:pPr algn="just"/>
            <a:endParaRPr lang="pt-BR"/>
          </a:p>
          <a:p>
            <a:pPr algn="just">
              <a:buFont typeface="Arial" charset="0"/>
              <a:buChar char="•"/>
            </a:pPr>
            <a:r>
              <a:rPr lang="pt-BR"/>
              <a:t> </a:t>
            </a:r>
            <a:r>
              <a:rPr lang="pt-BR" b="1"/>
              <a:t>Livro</a:t>
            </a:r>
            <a:r>
              <a:rPr lang="pt-BR"/>
              <a:t>, em coautoria: </a:t>
            </a:r>
          </a:p>
          <a:p>
            <a:pPr algn="just"/>
            <a:r>
              <a:rPr lang="pt-BR" sz="1600" i="1"/>
              <a:t>Histórias de contar e de escrever </a:t>
            </a:r>
            <a:r>
              <a:rPr lang="pt-BR" sz="1600"/>
              <a:t>(Summus)</a:t>
            </a:r>
          </a:p>
          <a:p>
            <a:pPr algn="just"/>
            <a:endParaRPr lang="pt-BR"/>
          </a:p>
          <a:p>
            <a:pPr algn="just"/>
            <a:endParaRPr lang="pt-BR" sz="1600"/>
          </a:p>
          <a:p>
            <a:pPr algn="just"/>
            <a:endParaRPr lang="pt-BR" sz="1600"/>
          </a:p>
          <a:p>
            <a:pPr algn="just"/>
            <a:r>
              <a:rPr lang="pt-BR" sz="1600"/>
              <a:t>Parceiras: Laura Märtz e Lucia Masini</a:t>
            </a:r>
          </a:p>
          <a:p>
            <a:pPr algn="just"/>
            <a:endParaRPr lang="pt-BR" sz="1600"/>
          </a:p>
        </p:txBody>
      </p:sp>
      <p:pic>
        <p:nvPicPr>
          <p:cNvPr id="14339" name="Imagem 3" descr="historia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4365625"/>
            <a:ext cx="13620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750" y="2997200"/>
            <a:ext cx="8229600" cy="3311525"/>
          </a:xfrm>
        </p:spPr>
        <p:txBody>
          <a:bodyPr/>
          <a:lstStyle/>
          <a:p>
            <a:pPr lvl="2" eaLnBrk="1" hangingPunct="1">
              <a:defRPr/>
            </a:pPr>
            <a:endParaRPr lang="pt-BR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lvl="3" eaLnBrk="1" hangingPunct="1">
              <a:buFontTx/>
              <a:buNone/>
              <a:defRPr/>
            </a:pPr>
            <a:endParaRPr lang="pt-BR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lvl="4" eaLnBrk="1" hangingPunct="1">
              <a:defRPr/>
            </a:pPr>
            <a:endParaRPr lang="pt-BR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lvl="3" eaLnBrk="1" hangingPunct="1">
              <a:defRPr/>
            </a:pPr>
            <a:endParaRPr lang="pt-BR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sp>
        <p:nvSpPr>
          <p:cNvPr id="15362" name="Retângulo 5"/>
          <p:cNvSpPr>
            <a:spLocks noChangeArrowheads="1"/>
          </p:cNvSpPr>
          <p:nvPr/>
        </p:nvSpPr>
        <p:spPr bwMode="auto">
          <a:xfrm>
            <a:off x="900113" y="2205038"/>
            <a:ext cx="7416800" cy="42306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pt-BR" sz="2000" b="1"/>
              <a:t>No meio: questionamento dos paradigmas médico-organicistas dentro da própria atuação clínica</a:t>
            </a:r>
          </a:p>
          <a:p>
            <a:pPr algn="just"/>
            <a:endParaRPr lang="pt-BR"/>
          </a:p>
          <a:p>
            <a:pPr>
              <a:buFont typeface="Arial" charset="0"/>
              <a:buChar char="•"/>
            </a:pPr>
            <a:r>
              <a:rPr lang="pt-BR" b="1"/>
              <a:t> </a:t>
            </a:r>
            <a:r>
              <a:rPr lang="pt-BR"/>
              <a:t>Atendimento de crianças, adolescentes e adultos com supostas dificuldades para ler e escrever</a:t>
            </a:r>
          </a:p>
          <a:p>
            <a:endParaRPr lang="pt-BR"/>
          </a:p>
          <a:p>
            <a:pPr>
              <a:buFont typeface="Arial" charset="0"/>
              <a:buChar char="•"/>
            </a:pPr>
            <a:r>
              <a:rPr lang="pt-BR"/>
              <a:t>  Aproximação da psicanálise, em especial de Winnicott: reapresentação do objeto cultural escrita, problematização de possíveis falhas ambientais que dificultam constituição de si como leitor/escritor</a:t>
            </a:r>
          </a:p>
          <a:p>
            <a:pPr>
              <a:buFont typeface="Arial" charset="0"/>
              <a:buChar char="•"/>
            </a:pPr>
            <a:endParaRPr lang="pt-BR"/>
          </a:p>
          <a:p>
            <a:pPr>
              <a:buFont typeface="Arial" charset="0"/>
              <a:buChar char="•"/>
            </a:pPr>
            <a:r>
              <a:rPr lang="pt-BR"/>
              <a:t> Articulação teórico-prática: Winnicott e Bakhtin</a:t>
            </a:r>
          </a:p>
          <a:p>
            <a:endParaRPr lang="pt-BR" sz="1600"/>
          </a:p>
          <a:p>
            <a:r>
              <a:rPr lang="pt-BR" sz="1600"/>
              <a:t>Parceiros: Suzana Maia, Laura Märtz, Lucia Masini, Fernando Carvalho Leite</a:t>
            </a:r>
          </a:p>
          <a:p>
            <a:pPr algn="just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68313" y="1268413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pt-BR" sz="320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sp>
        <p:nvSpPr>
          <p:cNvPr id="16386" name="Retângulo 3"/>
          <p:cNvSpPr>
            <a:spLocks noChangeArrowheads="1"/>
          </p:cNvSpPr>
          <p:nvPr/>
        </p:nvSpPr>
        <p:spPr bwMode="auto">
          <a:xfrm>
            <a:off x="900113" y="2060575"/>
            <a:ext cx="7920037" cy="43084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endParaRPr lang="pt-BR"/>
          </a:p>
          <a:p>
            <a:pPr algn="ctr"/>
            <a:r>
              <a:rPr lang="pt-BR" sz="2000" b="1"/>
              <a:t>Novo campo de atuação: </a:t>
            </a:r>
          </a:p>
          <a:p>
            <a:pPr algn="ctr"/>
            <a:r>
              <a:rPr lang="pt-BR" sz="2000" b="1"/>
              <a:t>Aperfeiçoamento do texto acadêmico</a:t>
            </a:r>
          </a:p>
          <a:p>
            <a:r>
              <a:rPr lang="pt-BR" b="1"/>
              <a:t> </a:t>
            </a:r>
          </a:p>
          <a:p>
            <a:pPr>
              <a:buFont typeface="Arial" charset="0"/>
              <a:buChar char="•"/>
            </a:pPr>
            <a:r>
              <a:rPr lang="pt-BR"/>
              <a:t> </a:t>
            </a:r>
            <a:r>
              <a:rPr lang="pt-BR" b="1"/>
              <a:t>Atendimento</a:t>
            </a:r>
            <a:r>
              <a:rPr lang="pt-BR"/>
              <a:t> a adultos em processo de construção de seus textos acadêmicos: artigos, monografias, dissertações, teses</a:t>
            </a:r>
          </a:p>
          <a:p>
            <a:r>
              <a:rPr lang="pt-BR"/>
              <a:t>    </a:t>
            </a:r>
            <a:r>
              <a:rPr lang="pt-BR" sz="1600"/>
              <a:t>Sustentação das ansiedades, angústias e bloqueios inerentes ao processo criativo</a:t>
            </a:r>
          </a:p>
          <a:p>
            <a:endParaRPr lang="pt-BR"/>
          </a:p>
          <a:p>
            <a:pPr>
              <a:buFont typeface="Arial" charset="0"/>
              <a:buChar char="•"/>
            </a:pPr>
            <a:r>
              <a:rPr lang="pt-BR"/>
              <a:t> </a:t>
            </a:r>
            <a:r>
              <a:rPr lang="pt-BR" b="1"/>
              <a:t>Publicação do livro</a:t>
            </a:r>
            <a:r>
              <a:rPr lang="pt-BR"/>
              <a:t>: </a:t>
            </a:r>
          </a:p>
          <a:p>
            <a:r>
              <a:rPr lang="pt-BR"/>
              <a:t> </a:t>
            </a:r>
            <a:r>
              <a:rPr lang="pt-BR" i="1"/>
              <a:t>Um texto pra chamar de seu</a:t>
            </a:r>
          </a:p>
          <a:p>
            <a:r>
              <a:rPr lang="pt-BR"/>
              <a:t>(Martins Fontes)</a:t>
            </a:r>
          </a:p>
          <a:p>
            <a:endParaRPr lang="pt-BR"/>
          </a:p>
          <a:p>
            <a:endParaRPr lang="pt-BR"/>
          </a:p>
          <a:p>
            <a:endParaRPr lang="pt-BR"/>
          </a:p>
          <a:p>
            <a:pPr algn="just"/>
            <a:endParaRPr lang="pt-BR"/>
          </a:p>
        </p:txBody>
      </p:sp>
      <p:pic>
        <p:nvPicPr>
          <p:cNvPr id="16387" name="Imagem 4" descr="livr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365625"/>
            <a:ext cx="1166812" cy="176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95288" y="2636838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pt-BR" sz="320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sp>
        <p:nvSpPr>
          <p:cNvPr id="3" name="Espaço Reservado para Conteúdo 4"/>
          <p:cNvSpPr txBox="1">
            <a:spLocks/>
          </p:cNvSpPr>
          <p:nvPr/>
        </p:nvSpPr>
        <p:spPr>
          <a:xfrm>
            <a:off x="4067175" y="5084763"/>
            <a:ext cx="4392613" cy="1368425"/>
          </a:xfrm>
          <a:prstGeom prst="rect">
            <a:avLst/>
          </a:prstGeom>
        </p:spPr>
        <p:txBody>
          <a:bodyPr/>
          <a:lstStyle/>
          <a:p>
            <a:pPr marL="1600200" lvl="3" indent="-228600">
              <a:spcBef>
                <a:spcPct val="20000"/>
              </a:spcBef>
              <a:defRPr/>
            </a:pPr>
            <a:endParaRPr lang="pt-BR" sz="160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sp>
        <p:nvSpPr>
          <p:cNvPr id="17411" name="Retângulo 3"/>
          <p:cNvSpPr>
            <a:spLocks noChangeArrowheads="1"/>
          </p:cNvSpPr>
          <p:nvPr/>
        </p:nvSpPr>
        <p:spPr bwMode="auto">
          <a:xfrm>
            <a:off x="1116013" y="1557338"/>
            <a:ext cx="7127875" cy="5054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/>
              <a:t>Hoje, ontem e sempre: fonoaudiologia como </a:t>
            </a:r>
          </a:p>
          <a:p>
            <a:pPr algn="ctr"/>
            <a:r>
              <a:rPr lang="pt-BR" sz="2000" b="1"/>
              <a:t>campo de experimentação da linguagem</a:t>
            </a:r>
          </a:p>
          <a:p>
            <a:endParaRPr lang="pt-BR" sz="2000" b="1"/>
          </a:p>
          <a:p>
            <a:pPr>
              <a:buFont typeface="Arial" charset="0"/>
              <a:buChar char="•"/>
            </a:pPr>
            <a:r>
              <a:rPr lang="pt-BR" b="1"/>
              <a:t> Atendimento clínico</a:t>
            </a:r>
            <a:r>
              <a:rPr lang="pt-BR"/>
              <a:t>: crianças, adolescentes e adultos com questões de escrita</a:t>
            </a:r>
          </a:p>
          <a:p>
            <a:endParaRPr lang="pt-BR" b="1"/>
          </a:p>
          <a:p>
            <a:pPr>
              <a:buFont typeface="Arial" charset="0"/>
              <a:buChar char="•"/>
            </a:pPr>
            <a:r>
              <a:rPr lang="pt-BR" b="1"/>
              <a:t> Administração do site</a:t>
            </a:r>
            <a:r>
              <a:rPr lang="pt-BR"/>
              <a:t>, em parceria: </a:t>
            </a:r>
            <a:r>
              <a:rPr lang="pt-BR">
                <a:hlinkClick r:id="rId2"/>
              </a:rPr>
              <a:t>www.ifono.com.br</a:t>
            </a:r>
            <a:endParaRPr lang="pt-BR"/>
          </a:p>
          <a:p>
            <a:endParaRPr lang="pt-BR"/>
          </a:p>
          <a:p>
            <a:pPr>
              <a:buFont typeface="Arial" charset="0"/>
              <a:buChar char="•"/>
            </a:pPr>
            <a:r>
              <a:rPr lang="pt-BR"/>
              <a:t> </a:t>
            </a:r>
            <a:r>
              <a:rPr lang="pt-BR" b="1"/>
              <a:t>Coordenação</a:t>
            </a:r>
            <a:r>
              <a:rPr lang="pt-BR"/>
              <a:t>, em parceria, da </a:t>
            </a:r>
            <a:r>
              <a:rPr lang="pt-BR" b="1" i="1"/>
              <a:t>Associação Palavra Criativa</a:t>
            </a:r>
            <a:r>
              <a:rPr lang="pt-BR"/>
              <a:t>, membro fundadora do </a:t>
            </a:r>
            <a:r>
              <a:rPr lang="pt-BR" b="1"/>
              <a:t>Fórum sobre Medicalização da Educação e da Sociedade</a:t>
            </a:r>
          </a:p>
          <a:p>
            <a:endParaRPr lang="pt-BR"/>
          </a:p>
          <a:p>
            <a:pPr>
              <a:buFont typeface="Arial" charset="0"/>
              <a:buChar char="•"/>
            </a:pPr>
            <a:r>
              <a:rPr lang="pt-BR" b="1"/>
              <a:t>Coordenação</a:t>
            </a:r>
            <a:r>
              <a:rPr lang="pt-BR"/>
              <a:t>, em parceria, do </a:t>
            </a:r>
            <a:r>
              <a:rPr lang="pt-BR" b="1"/>
              <a:t>Projeto Cine Boa Praça</a:t>
            </a:r>
            <a:r>
              <a:rPr lang="pt-BR"/>
              <a:t>, financiado pelo PROAC </a:t>
            </a:r>
          </a:p>
          <a:p>
            <a:endParaRPr lang="pt-BR"/>
          </a:p>
          <a:p>
            <a:endParaRPr lang="pt-BR" sz="1600"/>
          </a:p>
          <a:p>
            <a:endParaRPr lang="pt-BR" sz="1600"/>
          </a:p>
          <a:p>
            <a:r>
              <a:rPr lang="pt-BR" sz="1600"/>
              <a:t>Parceiros: Jason Gomes, Laura Märtz, Lucia Masini, Vera Teixeira</a:t>
            </a:r>
            <a:endParaRPr lang="pt-BR"/>
          </a:p>
        </p:txBody>
      </p:sp>
      <p:pic>
        <p:nvPicPr>
          <p:cNvPr id="17412" name="Imagem 4" descr="ifon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3284538"/>
            <a:ext cx="8636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m 5" descr="cin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4300" y="5300663"/>
            <a:ext cx="8794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280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Georgia</vt:lpstr>
      <vt:lpstr>Design padrão</vt:lpstr>
      <vt:lpstr>Slide 1</vt:lpstr>
      <vt:lpstr>EXPERIÊNCIA PROFISSONAL</vt:lpstr>
      <vt:lpstr>Slide 3</vt:lpstr>
      <vt:lpstr>Slide 4</vt:lpstr>
      <vt:lpstr>Slide 5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claudia</cp:lastModifiedBy>
  <cp:revision>30</cp:revision>
  <dcterms:created xsi:type="dcterms:W3CDTF">2011-08-17T20:46:47Z</dcterms:created>
  <dcterms:modified xsi:type="dcterms:W3CDTF">2012-10-23T19:53:34Z</dcterms:modified>
</cp:coreProperties>
</file>