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61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188" autoAdjust="0"/>
  </p:normalViewPr>
  <p:slideViewPr>
    <p:cSldViewPr>
      <p:cViewPr>
        <p:scale>
          <a:sx n="100" d="100"/>
          <a:sy n="100" d="100"/>
        </p:scale>
        <p:origin x="-1632" y="-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76223-414C-45E1-BB1F-6EA581BD190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ED2A6-D146-499B-A935-08CCBD8A3FC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7C448-5F5F-48CC-A046-B7F7B8FB8EA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E9F1F-9278-45B5-AEA6-B444E2FDC2D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79389-A4E2-4E94-9DEA-0887FCE36D0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1F105-040C-432F-A7CC-1253358B18A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A64C9-F4FC-4F6E-A2D1-7D4A0F0B81B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EF984-4F27-4A59-8442-8464B0D2E93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EC38-9861-40CA-B0A9-2C83629850B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93030-6DAA-42F0-B064-8E7F6750A15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42B17-72A7-4355-953D-B693564AFB7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AC32DA-82DE-497E-B7F2-AAC27861AE4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calizacao.org.br" TargetMode="Externa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fono.com.b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139952" y="2636912"/>
            <a:ext cx="468052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1600" b="1" dirty="0"/>
          </a:p>
          <a:p>
            <a:r>
              <a:rPr lang="pt-BR" b="1" dirty="0" smtClean="0"/>
              <a:t>Lucia </a:t>
            </a:r>
            <a:r>
              <a:rPr lang="pt-BR" b="1" dirty="0" err="1" smtClean="0"/>
              <a:t>Masini</a:t>
            </a:r>
            <a:endParaRPr lang="pt-BR" b="1" dirty="0"/>
          </a:p>
          <a:p>
            <a:r>
              <a:rPr lang="pt-BR" b="1" dirty="0" err="1" smtClean="0"/>
              <a:t>lucia@ifono.com.br</a:t>
            </a:r>
            <a:endParaRPr lang="pt-BR" b="1" dirty="0"/>
          </a:p>
          <a:p>
            <a:r>
              <a:rPr lang="pt-BR" b="1" dirty="0" err="1"/>
              <a:t>www.ifono.com.br</a:t>
            </a:r>
            <a:endParaRPr lang="pt-BR" b="1" dirty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b="1" dirty="0"/>
          </a:p>
          <a:p>
            <a:r>
              <a:rPr lang="pt-BR" b="1" dirty="0" smtClean="0"/>
              <a:t>Fonoaudióloga</a:t>
            </a:r>
          </a:p>
          <a:p>
            <a:r>
              <a:rPr lang="pt-BR" b="1" dirty="0"/>
              <a:t>	</a:t>
            </a:r>
            <a:r>
              <a:rPr lang="pt-BR" b="1" dirty="0" smtClean="0"/>
              <a:t>PUC-SP</a:t>
            </a:r>
            <a:r>
              <a:rPr lang="pt-BR" b="1" dirty="0"/>
              <a:t> </a:t>
            </a:r>
            <a:r>
              <a:rPr lang="pt-BR" b="1" dirty="0" smtClean="0"/>
              <a:t>1983</a:t>
            </a:r>
            <a:br>
              <a:rPr lang="pt-BR" b="1" dirty="0" smtClean="0"/>
            </a:br>
            <a:r>
              <a:rPr lang="pt-BR" b="1" dirty="0" smtClean="0"/>
              <a:t>Mestre em Distúrbios da Comunicação, 	PUC-SP 1989</a:t>
            </a:r>
          </a:p>
          <a:p>
            <a:r>
              <a:rPr lang="pt-BR" b="1" dirty="0" smtClean="0"/>
              <a:t>Doutora em Linguística Aplicada, </a:t>
            </a:r>
          </a:p>
          <a:p>
            <a:r>
              <a:rPr lang="pt-BR" b="1" dirty="0" smtClean="0"/>
              <a:t>	PUC-SP 2004</a:t>
            </a:r>
          </a:p>
        </p:txBody>
      </p:sp>
      <p:pic>
        <p:nvPicPr>
          <p:cNvPr id="4" name="Picture 3" descr="Captura de Tela 2012-10-23 às 23.57.4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" y="2996952"/>
            <a:ext cx="3792069" cy="37714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9512" y="1412776"/>
            <a:ext cx="8856984" cy="5016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Atuação Profissional e Parcerias PUC-SP</a:t>
            </a:r>
            <a:endParaRPr lang="pt-BR" sz="2000" b="1" dirty="0"/>
          </a:p>
          <a:p>
            <a:endParaRPr lang="pt-BR" sz="1400" b="1" dirty="0" smtClean="0"/>
          </a:p>
          <a:p>
            <a:endParaRPr lang="pt-BR" sz="1600" b="1" dirty="0" smtClean="0"/>
          </a:p>
          <a:p>
            <a:r>
              <a:rPr lang="pt-BR" sz="1600" b="1" dirty="0" smtClean="0"/>
              <a:t>Pontifícia Universidade Católica de São Paulo</a:t>
            </a:r>
          </a:p>
          <a:p>
            <a:r>
              <a:rPr lang="pt-BR" sz="1600" b="1" dirty="0"/>
              <a:t>	</a:t>
            </a:r>
            <a:r>
              <a:rPr lang="pt-BR" sz="1600" b="1" dirty="0" smtClean="0"/>
              <a:t>Professora do Curso de Fonoaudiologia desde 1986</a:t>
            </a:r>
          </a:p>
          <a:p>
            <a:endParaRPr lang="pt-BR" sz="1600" b="1" dirty="0" smtClean="0"/>
          </a:p>
          <a:p>
            <a:r>
              <a:rPr lang="pt-BR" sz="1600" b="1" dirty="0" smtClean="0"/>
              <a:t>Contraponto</a:t>
            </a:r>
          </a:p>
          <a:p>
            <a:r>
              <a:rPr lang="pt-BR" sz="1600" b="1" dirty="0" smtClean="0"/>
              <a:t>	</a:t>
            </a:r>
            <a:r>
              <a:rPr lang="pt-BR" sz="1400" b="1" dirty="0" smtClean="0"/>
              <a:t>Parcerias: Claudia </a:t>
            </a:r>
            <a:r>
              <a:rPr lang="pt-BR" sz="1400" b="1" dirty="0" err="1" smtClean="0"/>
              <a:t>Perrotta</a:t>
            </a:r>
            <a:r>
              <a:rPr lang="pt-BR" sz="1400" b="1" dirty="0" smtClean="0"/>
              <a:t>, Laura </a:t>
            </a:r>
            <a:r>
              <a:rPr lang="pt-BR" sz="1400" b="1" dirty="0" err="1" smtClean="0"/>
              <a:t>Märtz</a:t>
            </a:r>
            <a:endParaRPr lang="pt-BR" sz="1400" b="1" dirty="0"/>
          </a:p>
          <a:p>
            <a:endParaRPr lang="pt-BR" sz="1600" b="1" dirty="0"/>
          </a:p>
          <a:p>
            <a:r>
              <a:rPr lang="pt-BR" sz="1600" b="1" dirty="0" smtClean="0"/>
              <a:t>Associação </a:t>
            </a:r>
            <a:r>
              <a:rPr lang="pt-BR" sz="1600" b="1" dirty="0"/>
              <a:t>Palavra </a:t>
            </a:r>
            <a:r>
              <a:rPr lang="pt-BR" sz="1600" b="1" dirty="0" smtClean="0"/>
              <a:t>Criativa</a:t>
            </a:r>
          </a:p>
          <a:p>
            <a:r>
              <a:rPr lang="pt-BR" sz="1400" b="1" dirty="0"/>
              <a:t>	</a:t>
            </a:r>
            <a:r>
              <a:rPr lang="pt-BR" sz="1400" b="1" dirty="0" smtClean="0"/>
              <a:t>Parcerias: </a:t>
            </a:r>
            <a:r>
              <a:rPr lang="pt-BR" sz="1400" b="1" dirty="0"/>
              <a:t>Claudia </a:t>
            </a:r>
            <a:r>
              <a:rPr lang="pt-BR" sz="1400" b="1" dirty="0" err="1"/>
              <a:t>Perrotta</a:t>
            </a:r>
            <a:r>
              <a:rPr lang="pt-BR" sz="1400" b="1" dirty="0"/>
              <a:t>, </a:t>
            </a:r>
            <a:r>
              <a:rPr lang="pt-BR" sz="1400" b="1" dirty="0" smtClean="0"/>
              <a:t>Jason Gomes, </a:t>
            </a:r>
            <a:r>
              <a:rPr lang="pt-BR" sz="1400" b="1" dirty="0"/>
              <a:t>Vera Teixeira, Laura </a:t>
            </a:r>
            <a:r>
              <a:rPr lang="pt-BR" sz="1400" b="1" dirty="0" err="1" smtClean="0"/>
              <a:t>Märtz</a:t>
            </a:r>
            <a:endParaRPr lang="pt-BR" sz="1400" b="1" dirty="0" smtClean="0"/>
          </a:p>
          <a:p>
            <a:pPr marL="1657350" lvl="3" indent="-285750">
              <a:buFont typeface="Arial"/>
              <a:buChar char="•"/>
            </a:pPr>
            <a:r>
              <a:rPr lang="pt-BR" sz="1400" b="1" dirty="0" smtClean="0">
                <a:hlinkClick r:id="rId2"/>
              </a:rPr>
              <a:t>www.ifono.com.br</a:t>
            </a:r>
            <a:endParaRPr lang="pt-BR" sz="1400" b="1" dirty="0" smtClean="0"/>
          </a:p>
          <a:p>
            <a:pPr marL="1657350" lvl="3" indent="-285750">
              <a:buFont typeface="Arial"/>
              <a:buChar char="•"/>
            </a:pPr>
            <a:r>
              <a:rPr lang="pt-BR" sz="1400" b="1" dirty="0" smtClean="0"/>
              <a:t>Cine Boa Praça</a:t>
            </a:r>
          </a:p>
          <a:p>
            <a:pPr marL="1657350" lvl="3" indent="-285750">
              <a:buFont typeface="Arial"/>
              <a:buChar char="•"/>
            </a:pPr>
            <a:endParaRPr lang="pt-BR" sz="1400" b="1" dirty="0" smtClean="0"/>
          </a:p>
          <a:p>
            <a:endParaRPr lang="pt-BR" sz="1400" b="1" dirty="0" smtClean="0"/>
          </a:p>
          <a:p>
            <a:endParaRPr lang="pt-BR" sz="1600" b="1" dirty="0"/>
          </a:p>
          <a:p>
            <a:r>
              <a:rPr lang="pt-BR" sz="1600" b="1" dirty="0" smtClean="0"/>
              <a:t>Fórum </a:t>
            </a:r>
            <a:r>
              <a:rPr lang="pt-BR" sz="1600" b="1" dirty="0"/>
              <a:t>Sobre Medicalização da Educação e da </a:t>
            </a:r>
            <a:r>
              <a:rPr lang="pt-BR" sz="1600" b="1" dirty="0" smtClean="0"/>
              <a:t>Sociedade</a:t>
            </a:r>
          </a:p>
          <a:p>
            <a:r>
              <a:rPr lang="pt-BR" sz="1400" b="1" dirty="0"/>
              <a:t>	</a:t>
            </a:r>
            <a:r>
              <a:rPr lang="pt-BR" sz="1400" b="1" dirty="0" smtClean="0"/>
              <a:t>Parcerias: Claudia </a:t>
            </a:r>
            <a:r>
              <a:rPr lang="pt-BR" sz="1400" b="1" dirty="0" err="1" smtClean="0"/>
              <a:t>Perrotta</a:t>
            </a:r>
            <a:r>
              <a:rPr lang="pt-BR" sz="1400" b="1" dirty="0" smtClean="0"/>
              <a:t>, Jason Gomes, Vera Teixeira</a:t>
            </a:r>
            <a:endParaRPr lang="pt-BR" sz="1400" b="1" dirty="0"/>
          </a:p>
          <a:p>
            <a:pPr marL="1657350" lvl="3" indent="-285750">
              <a:buFont typeface="Arial"/>
              <a:buChar char="•"/>
            </a:pPr>
            <a:r>
              <a:rPr lang="pt-BR" sz="1400" b="1" dirty="0" smtClean="0">
                <a:hlinkClick r:id="rId3"/>
              </a:rPr>
              <a:t>www.medicalizacao.org.br</a:t>
            </a:r>
            <a:endParaRPr lang="pt-BR" sz="1400" b="1" dirty="0" smtClean="0"/>
          </a:p>
          <a:p>
            <a:pPr marL="1657350" lvl="3" indent="-285750">
              <a:buFont typeface="Arial"/>
              <a:buChar char="•"/>
            </a:pPr>
            <a:r>
              <a:rPr lang="pt-BR" sz="1400" b="1" dirty="0" err="1" smtClean="0"/>
              <a:t>I</a:t>
            </a:r>
            <a:r>
              <a:rPr lang="pt-BR" sz="1400" b="1" dirty="0" smtClean="0"/>
              <a:t> e II </a:t>
            </a:r>
            <a:r>
              <a:rPr lang="pt-BR" sz="1400" b="1" dirty="0"/>
              <a:t>S</a:t>
            </a:r>
            <a:r>
              <a:rPr lang="pt-BR" sz="1400" b="1" dirty="0" smtClean="0"/>
              <a:t>eminários Internacionais: </a:t>
            </a:r>
          </a:p>
          <a:p>
            <a:pPr lvl="3"/>
            <a:r>
              <a:rPr lang="pt-BR" sz="1400" b="1" dirty="0" smtClean="0"/>
              <a:t>      A </a:t>
            </a:r>
            <a:r>
              <a:rPr lang="pt-BR" sz="1400" b="1" dirty="0"/>
              <a:t>Educação </a:t>
            </a:r>
            <a:r>
              <a:rPr lang="pt-BR" sz="1400" b="1" dirty="0" err="1"/>
              <a:t>Medicalizada</a:t>
            </a:r>
            <a:r>
              <a:rPr lang="pt-BR" sz="1400" b="1" dirty="0"/>
              <a:t>: Dislexia, TDAH e outros supostos </a:t>
            </a:r>
            <a:r>
              <a:rPr lang="pt-BR" sz="1400" b="1" dirty="0" smtClean="0"/>
              <a:t>transtornos</a:t>
            </a:r>
          </a:p>
        </p:txBody>
      </p:sp>
      <p:pic>
        <p:nvPicPr>
          <p:cNvPr id="3" name="Picture 2" descr="logo_cine_boa_prac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3429000"/>
            <a:ext cx="1224136" cy="1068337"/>
          </a:xfrm>
          <a:prstGeom prst="rect">
            <a:avLst/>
          </a:prstGeom>
        </p:spPr>
      </p:pic>
      <p:pic>
        <p:nvPicPr>
          <p:cNvPr id="5" name="Picture 4" descr="logo_associaca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365104"/>
            <a:ext cx="1512168" cy="691842"/>
          </a:xfrm>
          <a:prstGeom prst="rect">
            <a:avLst/>
          </a:prstGeom>
        </p:spPr>
      </p:pic>
      <p:pic>
        <p:nvPicPr>
          <p:cNvPr id="6" name="Picture 5" descr="logo_foru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445224"/>
            <a:ext cx="2016224" cy="591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95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9512" y="1829723"/>
            <a:ext cx="8856984" cy="5047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Publicações</a:t>
            </a:r>
          </a:p>
          <a:p>
            <a:r>
              <a:rPr lang="pt-BR" sz="1400" b="1" dirty="0" smtClean="0"/>
              <a:t>Artigos </a:t>
            </a:r>
            <a:r>
              <a:rPr lang="pt-BR" sz="1400" b="1" dirty="0"/>
              <a:t>completos publicados em </a:t>
            </a:r>
            <a:r>
              <a:rPr lang="pt-BR" sz="1400" b="1" dirty="0" smtClean="0"/>
              <a:t>periódicos</a:t>
            </a:r>
            <a:endParaRPr lang="pt-BR" sz="1400" b="1" dirty="0"/>
          </a:p>
          <a:p>
            <a:r>
              <a:rPr lang="pt-BR" sz="1400" b="1" dirty="0"/>
              <a:t>MASINI, L. ; PERROTTA, </a:t>
            </a:r>
            <a:r>
              <a:rPr lang="pt-BR" sz="1400" b="1" dirty="0" smtClean="0"/>
              <a:t>C.M. </a:t>
            </a:r>
            <a:r>
              <a:rPr lang="pt-BR" sz="1400" b="1" dirty="0"/>
              <a:t>; MÄRTZ</a:t>
            </a:r>
            <a:r>
              <a:rPr lang="pt-BR" sz="1400" b="1" dirty="0" smtClean="0"/>
              <a:t>, M.L.W. </a:t>
            </a:r>
            <a:r>
              <a:rPr lang="pt-BR" sz="1400" dirty="0"/>
              <a:t>O trabalho </a:t>
            </a:r>
            <a:r>
              <a:rPr lang="pt-BR" sz="1400" dirty="0" err="1"/>
              <a:t>fonoaudiológico</a:t>
            </a:r>
            <a:r>
              <a:rPr lang="pt-BR" sz="1400" dirty="0"/>
              <a:t> com a linguagem escrita: a visitação aos gêneros discursivos. Distúrbios da Comunicação, São Paulo, v. 16, n.2, p. 181-193, 2004.</a:t>
            </a:r>
          </a:p>
          <a:p>
            <a:r>
              <a:rPr lang="pt-BR" sz="1400" b="1" dirty="0" smtClean="0"/>
              <a:t>MASINI, L. ; PERROTTA</a:t>
            </a:r>
            <a:r>
              <a:rPr lang="pt-BR" sz="1400" b="1" dirty="0"/>
              <a:t>, C. M. ; MÄRTZ, </a:t>
            </a:r>
            <a:r>
              <a:rPr lang="pt-BR" sz="1400" b="1" dirty="0" smtClean="0"/>
              <a:t>M.L.W. </a:t>
            </a:r>
            <a:r>
              <a:rPr lang="pt-BR" sz="1400" dirty="0"/>
              <a:t>O Trabalho Terapêutico </a:t>
            </a:r>
            <a:r>
              <a:rPr lang="pt-BR" sz="1400" dirty="0" err="1"/>
              <a:t>fonoaudiológico</a:t>
            </a:r>
            <a:r>
              <a:rPr lang="pt-BR" sz="1400" dirty="0"/>
              <a:t> com a linguagem escrita: considerações sobre a visitação a gêneros discursivos. Distúrbios da Comunicação, v. 16, p. 20, 2004.</a:t>
            </a:r>
          </a:p>
          <a:p>
            <a:r>
              <a:rPr lang="pt-BR" sz="1400" b="1" dirty="0" smtClean="0"/>
              <a:t>MASINI</a:t>
            </a:r>
            <a:r>
              <a:rPr lang="pt-BR" sz="1400" b="1" dirty="0"/>
              <a:t>, L. . </a:t>
            </a:r>
            <a:r>
              <a:rPr lang="pt-BR" sz="1400" dirty="0"/>
              <a:t>A Escrita na Clínica </a:t>
            </a:r>
            <a:r>
              <a:rPr lang="pt-BR" sz="1400" dirty="0" err="1"/>
              <a:t>Fonoaudiológica</a:t>
            </a:r>
            <a:r>
              <a:rPr lang="pt-BR" sz="1400" dirty="0"/>
              <a:t>. Distúrbios da Comunicação, São Paulo, v. 10, n.2, p. 193-209, 1999.</a:t>
            </a:r>
          </a:p>
          <a:p>
            <a:r>
              <a:rPr lang="pt-BR" sz="1400" b="1" dirty="0" smtClean="0"/>
              <a:t>MASINI</a:t>
            </a:r>
            <a:r>
              <a:rPr lang="pt-BR" sz="1400" b="1" dirty="0"/>
              <a:t>, L. . </a:t>
            </a:r>
            <a:r>
              <a:rPr lang="pt-BR" sz="1400" dirty="0" err="1"/>
              <a:t>Cenhamepani</a:t>
            </a:r>
            <a:r>
              <a:rPr lang="pt-BR" sz="1400" dirty="0"/>
              <a:t>: o contexto da escrita. Distúrbios da Comunicação, São Paulo, v. 2, n.3-4, 1988.</a:t>
            </a:r>
            <a:endParaRPr lang="pt-BR" sz="1400" dirty="0" smtClean="0"/>
          </a:p>
          <a:p>
            <a:r>
              <a:rPr lang="pt-BR" sz="1400" b="1" dirty="0" smtClean="0"/>
              <a:t>MASINI</a:t>
            </a:r>
            <a:r>
              <a:rPr lang="pt-BR" sz="1400" b="1" dirty="0"/>
              <a:t>, L. ; PERROTTA, C. ; MÄRTZ, L. W. . </a:t>
            </a:r>
            <a:r>
              <a:rPr lang="pt-BR" sz="1400" dirty="0"/>
              <a:t>Histórias de Contar e de Escrever - a Linguagem no cotidiano. 1. ed. São Paulo: </a:t>
            </a:r>
            <a:r>
              <a:rPr lang="pt-BR" sz="1400" dirty="0" err="1"/>
              <a:t>Summus</a:t>
            </a:r>
            <a:r>
              <a:rPr lang="pt-BR" sz="1400" dirty="0"/>
              <a:t> Editorial, 1995. v. 1. 107p </a:t>
            </a:r>
            <a:endParaRPr lang="pt-BR" sz="1400" dirty="0" smtClean="0"/>
          </a:p>
          <a:p>
            <a:r>
              <a:rPr lang="pt-BR" sz="1400" b="1" dirty="0"/>
              <a:t>MASINI, L. . </a:t>
            </a:r>
            <a:r>
              <a:rPr lang="pt-BR" sz="1400" dirty="0"/>
              <a:t>Efeitos da ressonância dialógica na clínica da linguagem. In: </a:t>
            </a:r>
            <a:r>
              <a:rPr lang="pt-BR" sz="1400" dirty="0" err="1"/>
              <a:t>Berberian</a:t>
            </a:r>
            <a:r>
              <a:rPr lang="pt-BR" sz="1400" dirty="0"/>
              <a:t>, Ana Paula; </a:t>
            </a:r>
            <a:r>
              <a:rPr lang="pt-BR" sz="1400" dirty="0" err="1"/>
              <a:t>Mori-de</a:t>
            </a:r>
            <a:r>
              <a:rPr lang="pt-BR" sz="1400" dirty="0"/>
              <a:t> Angelis, Cristiane; Massi, Giselle. (Org.). Letramento - referências em saúde e educação. Letramento - referências em saúde e educação. 1aed.São Paulo: </a:t>
            </a:r>
            <a:r>
              <a:rPr lang="pt-BR" sz="1400" dirty="0" err="1"/>
              <a:t>Plexus</a:t>
            </a:r>
            <a:r>
              <a:rPr lang="pt-BR" sz="1400" dirty="0"/>
              <a:t>, 2006, v. , p. 368-396.</a:t>
            </a:r>
          </a:p>
          <a:p>
            <a:r>
              <a:rPr lang="pt-BR" sz="1400" b="1" dirty="0"/>
              <a:t>MASINI, L.</a:t>
            </a:r>
            <a:r>
              <a:rPr lang="pt-BR" sz="1400" dirty="0"/>
              <a:t> . Considerações sobre o processo terapêutico </a:t>
            </a:r>
            <a:r>
              <a:rPr lang="pt-BR" sz="1400" dirty="0" err="1"/>
              <a:t>fonoaudiológico</a:t>
            </a:r>
            <a:r>
              <a:rPr lang="pt-BR" sz="1400" dirty="0"/>
              <a:t> com a linguagem escrita. In: Ana Tereza </a:t>
            </a:r>
            <a:r>
              <a:rPr lang="pt-BR" sz="1400" dirty="0" err="1"/>
              <a:t>Dauden</a:t>
            </a:r>
            <a:r>
              <a:rPr lang="pt-BR" sz="1400" dirty="0"/>
              <a:t>; Cristiane </a:t>
            </a:r>
            <a:r>
              <a:rPr lang="pt-BR" sz="1400" dirty="0" err="1"/>
              <a:t>Mori-de</a:t>
            </a:r>
            <a:r>
              <a:rPr lang="pt-BR" sz="1400" dirty="0"/>
              <a:t> Angelis. (Org.). Linguagem Escrita: tendências e reflexões sobre o trabalho </a:t>
            </a:r>
            <a:r>
              <a:rPr lang="pt-BR" sz="1400" dirty="0" err="1"/>
              <a:t>fonoaudiológico</a:t>
            </a:r>
            <a:r>
              <a:rPr lang="pt-BR" sz="1400" dirty="0"/>
              <a:t>. Linguagem Escrita: tendências e reflexões sobre o trabalho </a:t>
            </a:r>
            <a:r>
              <a:rPr lang="pt-BR" sz="1400" dirty="0" err="1"/>
              <a:t>fonoaudiológico</a:t>
            </a:r>
            <a:r>
              <a:rPr lang="pt-BR" sz="1400" dirty="0"/>
              <a:t>. São Paulo: </a:t>
            </a:r>
            <a:r>
              <a:rPr lang="pt-BR" sz="1400" dirty="0" err="1"/>
              <a:t>Pancast</a:t>
            </a:r>
            <a:r>
              <a:rPr lang="pt-BR" sz="1400" dirty="0"/>
              <a:t>, 2004, v. , p. 65-</a:t>
            </a:r>
            <a:r>
              <a:rPr lang="pt-BR" sz="1400" dirty="0" smtClean="0"/>
              <a:t>85</a:t>
            </a:r>
          </a:p>
          <a:p>
            <a:r>
              <a:rPr lang="pt-BR" sz="1400" b="1" dirty="0" smtClean="0"/>
              <a:t>Livro</a:t>
            </a:r>
          </a:p>
          <a:p>
            <a:r>
              <a:rPr lang="en-US" sz="1400" dirty="0"/>
              <a:t>MASINI, L. ; PERROTTA, C. ; MÄRTZ, L. W. . </a:t>
            </a:r>
            <a:r>
              <a:rPr lang="en-US" sz="1400" dirty="0" err="1"/>
              <a:t>Histórias</a:t>
            </a:r>
            <a:r>
              <a:rPr lang="en-US" sz="1400" dirty="0"/>
              <a:t> de </a:t>
            </a:r>
            <a:r>
              <a:rPr lang="en-US" sz="1400" dirty="0" err="1"/>
              <a:t>Contar</a:t>
            </a:r>
            <a:r>
              <a:rPr lang="en-US" sz="1400" dirty="0"/>
              <a:t> e de </a:t>
            </a:r>
            <a:r>
              <a:rPr lang="en-US" sz="1400" dirty="0" err="1"/>
              <a:t>Escrever</a:t>
            </a:r>
            <a:r>
              <a:rPr lang="en-US" sz="1400" dirty="0"/>
              <a:t> - a </a:t>
            </a:r>
            <a:r>
              <a:rPr lang="en-US" sz="1400" dirty="0" err="1"/>
              <a:t>Linguagem</a:t>
            </a:r>
            <a:r>
              <a:rPr lang="en-US" sz="1400" dirty="0"/>
              <a:t> no </a:t>
            </a:r>
            <a:r>
              <a:rPr lang="en-US" sz="1400" dirty="0" err="1"/>
              <a:t>cotidiano</a:t>
            </a:r>
            <a:r>
              <a:rPr lang="en-US" sz="1400" dirty="0"/>
              <a:t>. 1. ed. São Paulo: </a:t>
            </a:r>
            <a:r>
              <a:rPr lang="en-US" sz="1400" dirty="0" err="1"/>
              <a:t>Summus</a:t>
            </a:r>
            <a:r>
              <a:rPr lang="en-US" sz="1400" dirty="0"/>
              <a:t> Editorial, 1995. v. 1. 107p</a:t>
            </a:r>
            <a:endParaRPr lang="pt-BR" sz="1400" b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193</Words>
  <Application>Microsoft Macintosh PowerPoint</Application>
  <PresentationFormat>On-screen Show (4:3)</PresentationFormat>
  <Paragraphs>43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Design padrão</vt:lpstr>
      <vt:lpstr>PowerPoint Presentation</vt:lpstr>
      <vt:lpstr>PowerPoint Presentation</vt:lpstr>
      <vt:lpstr>PowerPoint Presentation</vt:lpstr>
    </vt:vector>
  </TitlesOfParts>
  <Company>CRC SP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Lucia  Masini</cp:lastModifiedBy>
  <cp:revision>42</cp:revision>
  <dcterms:created xsi:type="dcterms:W3CDTF">2011-08-17T20:46:47Z</dcterms:created>
  <dcterms:modified xsi:type="dcterms:W3CDTF">2012-10-24T02:44:12Z</dcterms:modified>
</cp:coreProperties>
</file>