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72" r:id="rId4"/>
    <p:sldId id="273" r:id="rId5"/>
    <p:sldId id="274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8400"/>
    <a:srgbClr val="052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894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4027467731688504" TargetMode="External"/><Relationship Id="rId2" Type="http://schemas.openxmlformats.org/officeDocument/2006/relationships/hyperlink" Target="http://lattes.cnpq.br/185783438718785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4324642782078539" TargetMode="External"/><Relationship Id="rId2" Type="http://schemas.openxmlformats.org/officeDocument/2006/relationships/hyperlink" Target="http://lattes.cnpq.br/578560662234063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attes.cnpq.br/979564596678748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395536" y="2060848"/>
            <a:ext cx="4896544" cy="98072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dirty="0" smtClean="0"/>
              <a:t>Maria Cecília </a:t>
            </a:r>
            <a:r>
              <a:rPr lang="pt-BR" dirty="0" err="1" smtClean="0"/>
              <a:t>Bonini</a:t>
            </a:r>
            <a:r>
              <a:rPr lang="pt-BR" dirty="0" smtClean="0"/>
              <a:t> </a:t>
            </a:r>
            <a:r>
              <a:rPr lang="pt-BR" dirty="0" smtClean="0"/>
              <a:t>Trenche</a:t>
            </a:r>
          </a:p>
          <a:p>
            <a:pPr algn="ctr">
              <a:buNone/>
            </a:pPr>
            <a:r>
              <a:rPr lang="pt-BR" dirty="0"/>
              <a:t>c</a:t>
            </a:r>
            <a:r>
              <a:rPr lang="pt-BR" dirty="0" smtClean="0"/>
              <a:t>ecilia@trenche.com.br</a:t>
            </a:r>
            <a:r>
              <a:rPr lang="pt-BR" dirty="0" smtClean="0"/>
              <a:t> </a:t>
            </a:r>
            <a:endParaRPr lang="pt-BR" dirty="0"/>
          </a:p>
          <a:p>
            <a:pPr algn="ctr">
              <a:buNone/>
            </a:pPr>
            <a:endParaRPr lang="pt-BR" dirty="0"/>
          </a:p>
        </p:txBody>
      </p:sp>
      <p:pic>
        <p:nvPicPr>
          <p:cNvPr id="20482" name="Picture 2" descr="S_Friedman.pps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22794" y="3501007"/>
            <a:ext cx="80775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/>
              <a:t>Fonoaudióloga- 1972-PUC-SP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/>
              <a:t>Mestre em Distúrbios da Comunicação </a:t>
            </a:r>
            <a:r>
              <a:rPr lang="pt-BR" sz="1600" dirty="0"/>
              <a:t>-1987 </a:t>
            </a:r>
            <a:r>
              <a:rPr lang="pt-BR" sz="1600" dirty="0" smtClean="0"/>
              <a:t>-PUC-SP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/>
              <a:t>Doutora em História e Filosofia </a:t>
            </a:r>
            <a:r>
              <a:rPr lang="pt-BR" sz="1600" dirty="0"/>
              <a:t>-1995- PUC-SP </a:t>
            </a:r>
            <a:endParaRPr lang="pt-BR" sz="16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BR" sz="1600" dirty="0" smtClean="0">
                <a:solidFill>
                  <a:schemeClr val="tx2"/>
                </a:solidFill>
              </a:rPr>
              <a:t>Professora </a:t>
            </a:r>
            <a:r>
              <a:rPr lang="pt-BR" sz="1600" dirty="0">
                <a:solidFill>
                  <a:schemeClr val="tx2"/>
                </a:solidFill>
              </a:rPr>
              <a:t>do curso de Fonoaudiologia da </a:t>
            </a:r>
            <a:r>
              <a:rPr lang="pt-BR" sz="1600" dirty="0" smtClean="0">
                <a:solidFill>
                  <a:schemeClr val="tx2"/>
                </a:solidFill>
              </a:rPr>
              <a:t>   </a:t>
            </a:r>
            <a:r>
              <a:rPr lang="pt-BR" sz="1600" dirty="0">
                <a:solidFill>
                  <a:schemeClr val="tx2"/>
                </a:solidFill>
              </a:rPr>
              <a:t>PUC-SP – desde </a:t>
            </a:r>
            <a:r>
              <a:rPr lang="pt-BR" sz="1600" dirty="0" smtClean="0">
                <a:solidFill>
                  <a:schemeClr val="tx2"/>
                </a:solidFill>
              </a:rPr>
              <a:t>1974</a:t>
            </a:r>
            <a:endParaRPr lang="pt-BR" sz="1600" dirty="0">
              <a:solidFill>
                <a:schemeClr val="tx2"/>
              </a:solidFill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BR" sz="1600" dirty="0">
                <a:solidFill>
                  <a:schemeClr val="tx2"/>
                </a:solidFill>
              </a:rPr>
              <a:t>Professora do curso de Especialização em Saúde Mental -Fundação do ABC/ </a:t>
            </a:r>
            <a:r>
              <a:rPr lang="pt-BR" sz="1600" dirty="0" err="1">
                <a:solidFill>
                  <a:schemeClr val="tx2"/>
                </a:solidFill>
              </a:rPr>
              <a:t>PMS.Bernardo</a:t>
            </a:r>
            <a:r>
              <a:rPr lang="pt-BR" sz="1600" dirty="0">
                <a:solidFill>
                  <a:schemeClr val="tx2"/>
                </a:solidFill>
              </a:rPr>
              <a:t> em 2012)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BR" sz="1600" dirty="0"/>
              <a:t>Líder do grupo de pesquisa Métodos e Processos Clínico-terapêuticos em Fonoaudiologia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BR" sz="1600" dirty="0"/>
              <a:t>Coordenadora do Pró-saúde II- PUC-SP</a:t>
            </a:r>
          </a:p>
          <a:p>
            <a:pPr lvl="1">
              <a:lnSpc>
                <a:spcPct val="150000"/>
              </a:lnSpc>
              <a:buNone/>
            </a:pPr>
            <a:endParaRPr lang="pt-BR" sz="1600" dirty="0"/>
          </a:p>
          <a:p>
            <a:pPr>
              <a:lnSpc>
                <a:spcPct val="150000"/>
              </a:lnSpc>
            </a:pPr>
            <a:endParaRPr lang="pt-BR" sz="2400" dirty="0" smtClean="0"/>
          </a:p>
          <a:p>
            <a:pPr>
              <a:lnSpc>
                <a:spcPct val="150000"/>
              </a:lnSpc>
            </a:pPr>
            <a:endParaRPr lang="pt-BR" sz="2400" dirty="0" smtClean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Fonoaudióloga </a:t>
            </a: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PUCSP – 1987</a:t>
            </a:r>
            <a:endParaRPr kumimoji="0" 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Mestre</a:t>
            </a: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Distúrbios da Comunicação PUCSP – 1992</a:t>
            </a:r>
            <a:endParaRPr kumimoji="0" 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Doutora</a:t>
            </a: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Psicologia USP – 2001</a:t>
            </a:r>
            <a:endParaRPr kumimoji="0" lang="pt-B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Formada no Curso Básico e em Bebês  do Conceito Neuroevolutivo Bobath - 2006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683568" y="764704"/>
            <a:ext cx="7920880" cy="5688632"/>
          </a:xfrm>
        </p:spPr>
        <p:txBody>
          <a:bodyPr/>
          <a:lstStyle/>
          <a:p>
            <a:pPr marL="266700" lvl="3" indent="0" eaLnBrk="1" hangingPunct="1">
              <a:buNone/>
            </a:pPr>
            <a:endParaRPr lang="pt-BR" sz="2400" b="1" dirty="0" smtClean="0"/>
          </a:p>
          <a:p>
            <a:pPr marL="266700" lvl="3" indent="0" eaLnBrk="1" hangingPunct="1">
              <a:buNone/>
            </a:pPr>
            <a:r>
              <a:rPr lang="pt-BR" sz="2400" b="1" dirty="0" smtClean="0">
                <a:solidFill>
                  <a:srgbClr val="FF0000"/>
                </a:solidFill>
              </a:rPr>
              <a:t>Destaco algumas parcerias...</a:t>
            </a:r>
          </a:p>
          <a:p>
            <a:pPr marL="266700" lvl="3" indent="0" eaLnBrk="1" hangingPunct="1">
              <a:buNone/>
            </a:pPr>
            <a:endParaRPr lang="pt-BR" sz="2400" b="1" dirty="0">
              <a:solidFill>
                <a:srgbClr val="FF0000"/>
              </a:solidFill>
            </a:endParaRPr>
          </a:p>
          <a:p>
            <a:pPr marL="266700" lvl="3" indent="0" eaLnBrk="1" hangingPunct="1">
              <a:buNone/>
            </a:pPr>
            <a:r>
              <a:rPr lang="pt-BR" sz="2400" b="1" dirty="0" smtClean="0">
                <a:solidFill>
                  <a:srgbClr val="FF0000"/>
                </a:solidFill>
              </a:rPr>
              <a:t>.......  Com a querida  </a:t>
            </a:r>
            <a:r>
              <a:rPr lang="pt-BR" sz="2400" b="1" dirty="0" smtClean="0">
                <a:solidFill>
                  <a:srgbClr val="FF0000"/>
                </a:solidFill>
              </a:rPr>
              <a:t>Clay</a:t>
            </a:r>
            <a:endParaRPr lang="pt-B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1520" y="2420888"/>
            <a:ext cx="860444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sz="1400" b="1" dirty="0"/>
              <a:t>TRENCHE, M. C. B.</a:t>
            </a:r>
            <a:r>
              <a:rPr lang="pt-BR" sz="1400" dirty="0"/>
              <a:t> ; </a:t>
            </a:r>
            <a:r>
              <a:rPr lang="pt-BR" sz="1400" dirty="0">
                <a:hlinkClick r:id="rId2"/>
              </a:rPr>
              <a:t>BALIEIRO, C. R.</a:t>
            </a:r>
            <a:r>
              <a:rPr lang="pt-BR" sz="1400" dirty="0"/>
              <a:t> ; </a:t>
            </a:r>
            <a:r>
              <a:rPr lang="pt-BR" sz="1400" dirty="0">
                <a:hlinkClick r:id="rId3" tooltip="Clique para visualizar o currículo"/>
              </a:rPr>
              <a:t>LAPERUTA, E.</a:t>
            </a:r>
            <a:r>
              <a:rPr lang="pt-BR" sz="1400" dirty="0"/>
              <a:t> . A construção da memória discursiva e a produção de escrita em terapia de linguagem de um jovem deficiente auditivo-estudo de caso. Distúrbios da Comunicação, v. 20, p. 385-394, 2008</a:t>
            </a:r>
            <a:r>
              <a:rPr lang="pt-BR" sz="1400" dirty="0" smtClean="0"/>
              <a:t>.</a:t>
            </a:r>
          </a:p>
          <a:p>
            <a:endParaRPr lang="pt-BR" sz="1400" dirty="0" smtClean="0"/>
          </a:p>
          <a:p>
            <a:endParaRPr lang="pt-BR" sz="1400" dirty="0" smtClean="0"/>
          </a:p>
          <a:p>
            <a:r>
              <a:rPr lang="pt-BR" sz="1400" b="1" dirty="0"/>
              <a:t>TRENCHE, M. C. B.</a:t>
            </a:r>
            <a:r>
              <a:rPr lang="pt-BR" sz="1400" dirty="0"/>
              <a:t> ; </a:t>
            </a:r>
            <a:r>
              <a:rPr lang="pt-BR" sz="1400" dirty="0">
                <a:hlinkClick r:id="rId2"/>
              </a:rPr>
              <a:t>BALIEIRO, C. R.</a:t>
            </a:r>
            <a:r>
              <a:rPr lang="pt-BR" sz="1400" dirty="0"/>
              <a:t> . Da escrita à fala</a:t>
            </a:r>
            <a:r>
              <a:rPr lang="pt-BR" sz="1400" dirty="0" smtClean="0"/>
              <a:t>: indícios </a:t>
            </a:r>
            <a:r>
              <a:rPr lang="pt-BR" sz="1400" dirty="0"/>
              <a:t>da presença da escrita no discurso da criança surda. Distúrbios da Comunicação, PUCSP, v. 18, n.1, p. 95-102, 2006</a:t>
            </a:r>
            <a:r>
              <a:rPr lang="pt-BR" sz="1400" dirty="0" smtClean="0"/>
              <a:t>.</a:t>
            </a:r>
          </a:p>
          <a:p>
            <a:endParaRPr lang="pt-BR" sz="1400" dirty="0" smtClean="0"/>
          </a:p>
          <a:p>
            <a:r>
              <a:rPr lang="pt-BR" sz="1400" b="1" dirty="0"/>
              <a:t>TRENCHE, M. C. B.</a:t>
            </a:r>
            <a:r>
              <a:rPr lang="pt-BR" sz="1400" dirty="0"/>
              <a:t> ; </a:t>
            </a:r>
            <a:r>
              <a:rPr lang="pt-BR" sz="1400" dirty="0">
                <a:hlinkClick r:id="rId2" tooltip="Clique para visualizar o currículo"/>
              </a:rPr>
              <a:t>BALIEIRO, C. R.</a:t>
            </a:r>
            <a:r>
              <a:rPr lang="pt-BR" sz="1400" dirty="0"/>
              <a:t> . A escrita e prática </a:t>
            </a:r>
            <a:r>
              <a:rPr lang="pt-BR" sz="1400" dirty="0" err="1"/>
              <a:t>fonoaudiológica</a:t>
            </a:r>
            <a:r>
              <a:rPr lang="pt-BR" sz="1400" dirty="0"/>
              <a:t> com crianças surdas/deficientes auditivas. Distúrbios da Comunicação, São Paulo EDUC-PUCSP, v. 16, n.2, p. 17518, 2004</a:t>
            </a:r>
            <a:r>
              <a:rPr lang="pt-BR" sz="1400" dirty="0" smtClean="0"/>
              <a:t>.</a:t>
            </a:r>
          </a:p>
          <a:p>
            <a:endParaRPr lang="pt-BR" sz="1400" dirty="0" smtClean="0"/>
          </a:p>
          <a:p>
            <a:r>
              <a:rPr lang="pt-BR" sz="1400" b="1" dirty="0"/>
              <a:t>TRENCHE, M. C. B.</a:t>
            </a:r>
            <a:r>
              <a:rPr lang="pt-BR" sz="1400" dirty="0"/>
              <a:t> . Linguagem e surdez: considerações sobre práticas </a:t>
            </a:r>
            <a:r>
              <a:rPr lang="pt-BR" sz="1400" dirty="0" err="1" smtClean="0"/>
              <a:t>fonoaudiológicas</a:t>
            </a:r>
            <a:r>
              <a:rPr lang="pt-BR" sz="1400" dirty="0"/>
              <a:t>. Distúrbios da Comunicação, </a:t>
            </a:r>
            <a:r>
              <a:rPr lang="pt-BR" sz="1400" dirty="0" smtClean="0"/>
              <a:t>São </a:t>
            </a:r>
            <a:r>
              <a:rPr lang="pt-BR" sz="1400" dirty="0"/>
              <a:t>Paulo, v. 2, n.1, p. 150-159, 2002</a:t>
            </a:r>
            <a:r>
              <a:rPr lang="pt-B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r>
              <a:rPr lang="pt-BR" sz="2400" dirty="0" smtClean="0">
                <a:solidFill>
                  <a:srgbClr val="FF0000"/>
                </a:solidFill>
              </a:rPr>
              <a:t>Com os igualmente queridos   </a:t>
            </a:r>
            <a:r>
              <a:rPr lang="pt-BR" sz="2400" dirty="0" smtClean="0">
                <a:solidFill>
                  <a:srgbClr val="FF0000"/>
                </a:solidFill>
              </a:rPr>
              <a:t>Lila, Luiza, Tuto e mais recentemente com Cris Vicentin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132856"/>
            <a:ext cx="8517632" cy="460851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1400" b="1" dirty="0" smtClean="0"/>
              <a:t>TRENCHE,M.C.B.</a:t>
            </a:r>
            <a:r>
              <a:rPr lang="pt-BR" sz="1400" b="1" dirty="0"/>
              <a:t> </a:t>
            </a:r>
            <a:r>
              <a:rPr lang="pt-BR" sz="1400" u="sng" dirty="0" smtClean="0">
                <a:solidFill>
                  <a:schemeClr val="accent1">
                    <a:lumMod val="75000"/>
                  </a:schemeClr>
                </a:solidFill>
              </a:rPr>
              <a:t>VICENTIN, M.C. PUPO A. C</a:t>
            </a:r>
            <a:r>
              <a:rPr lang="pt-BR" sz="1400" b="1" dirty="0" smtClean="0"/>
              <a:t>. </a:t>
            </a:r>
            <a:r>
              <a:rPr lang="pt-BR" sz="1400" dirty="0" smtClean="0"/>
              <a:t>Integração </a:t>
            </a:r>
            <a:r>
              <a:rPr lang="pt-BR" sz="1400" dirty="0"/>
              <a:t>ensino e serviço na formação em saúde: a experiência do Pró-Saúde II - PUC-SP e  Supervisão Técnica de Saúde da  </a:t>
            </a:r>
            <a:r>
              <a:rPr lang="pt-BR" sz="1400" dirty="0" err="1"/>
              <a:t>Fó</a:t>
            </a:r>
            <a:r>
              <a:rPr lang="pt-BR" sz="1400" dirty="0"/>
              <a:t>- Brasilândia /</a:t>
            </a:r>
            <a:r>
              <a:rPr lang="pt-BR" sz="1400" dirty="0" smtClean="0"/>
              <a:t>SMSSP.  (prelo)</a:t>
            </a:r>
            <a:r>
              <a:rPr lang="pt-BR" sz="1400" dirty="0"/>
              <a:t> </a:t>
            </a:r>
            <a:endParaRPr lang="pt-BR" sz="1400" dirty="0" smtClean="0"/>
          </a:p>
          <a:p>
            <a:pPr marL="0" indent="0">
              <a:lnSpc>
                <a:spcPct val="150000"/>
              </a:lnSpc>
              <a:buNone/>
            </a:pPr>
            <a:endParaRPr lang="pt-BR" sz="1400" b="1" dirty="0" smtClean="0"/>
          </a:p>
          <a:p>
            <a:pPr algn="just">
              <a:lnSpc>
                <a:spcPct val="150000"/>
              </a:lnSpc>
              <a:buNone/>
            </a:pPr>
            <a:r>
              <a:rPr lang="pt-BR" sz="1400" b="1" dirty="0" smtClean="0"/>
              <a:t>TRENCHE</a:t>
            </a:r>
            <a:r>
              <a:rPr lang="pt-BR" sz="1400" b="1" dirty="0"/>
              <a:t>, M. C. B.</a:t>
            </a:r>
            <a:r>
              <a:rPr lang="pt-BR" sz="1400" dirty="0"/>
              <a:t> ; </a:t>
            </a:r>
            <a:r>
              <a:rPr lang="pt-BR" sz="1400" dirty="0">
                <a:hlinkClick r:id="rId2"/>
              </a:rPr>
              <a:t>PUPO, A. C.</a:t>
            </a:r>
            <a:r>
              <a:rPr lang="pt-BR" sz="1400" dirty="0"/>
              <a:t> ; </a:t>
            </a:r>
            <a:r>
              <a:rPr lang="pt-BR" sz="1400" dirty="0">
                <a:hlinkClick r:id="rId3"/>
              </a:rPr>
              <a:t>FICKER, L.</a:t>
            </a:r>
            <a:r>
              <a:rPr lang="pt-BR" sz="1400" dirty="0"/>
              <a:t> . Mudança curricular: construção de um novo projeto pedagógico de formação na área da Fonoaudiologia. Interface. Comunicação, Saúde e Educação, v. 12, p. 697-711, 2008</a:t>
            </a:r>
            <a:r>
              <a:rPr lang="pt-BR" sz="1400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pt-BR" sz="1400" dirty="0" smtClean="0"/>
          </a:p>
          <a:p>
            <a:pPr algn="just">
              <a:lnSpc>
                <a:spcPct val="150000"/>
              </a:lnSpc>
              <a:buNone/>
            </a:pPr>
            <a:r>
              <a:rPr lang="pt-BR" sz="1400" b="1" dirty="0"/>
              <a:t>TRENCHE, M. C. B.</a:t>
            </a:r>
            <a:r>
              <a:rPr lang="pt-BR" sz="1400" dirty="0"/>
              <a:t> ; </a:t>
            </a:r>
            <a:r>
              <a:rPr lang="pt-BR" sz="1400" dirty="0">
                <a:hlinkClick r:id="rId2" tooltip="Clique para visualizar o currículo"/>
              </a:rPr>
              <a:t>PUPO, A. C.</a:t>
            </a:r>
            <a:r>
              <a:rPr lang="pt-BR" sz="1400" dirty="0"/>
              <a:t> ; </a:t>
            </a:r>
            <a:r>
              <a:rPr lang="pt-BR" sz="1400" dirty="0">
                <a:hlinkClick r:id="rId3" tooltip="Clique para visualizar o currículo"/>
              </a:rPr>
              <a:t>FICKER, L.</a:t>
            </a:r>
            <a:r>
              <a:rPr lang="pt-BR" sz="1400" dirty="0"/>
              <a:t> ; </a:t>
            </a:r>
            <a:r>
              <a:rPr lang="pt-BR" sz="1400" dirty="0">
                <a:hlinkClick r:id="rId4"/>
              </a:rPr>
              <a:t>SOUZA, L. A. P.</a:t>
            </a:r>
            <a:r>
              <a:rPr lang="pt-BR" sz="1400" dirty="0"/>
              <a:t> . Novo Projeto Pedagógico do curso de Fonoaudiologia da PUC-SP. (suplemento). Distúrbios da Comunicação, v. 18, p. 01-35, 2006</a:t>
            </a:r>
            <a:r>
              <a:rPr lang="pt-BR" sz="1400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pt-BR" sz="1400" dirty="0" smtClean="0"/>
          </a:p>
          <a:p>
            <a:pPr algn="just">
              <a:lnSpc>
                <a:spcPct val="150000"/>
              </a:lnSpc>
              <a:buNone/>
            </a:pPr>
            <a:r>
              <a:rPr lang="pt-BR" sz="1400" b="1" dirty="0"/>
              <a:t>TRENCHE, M. C. B.</a:t>
            </a:r>
            <a:r>
              <a:rPr lang="pt-BR" sz="1400" dirty="0"/>
              <a:t> . Currículo do curso de Fonoaudiologia da PUC/SP implantado em 1997. Distúrbios da Comunicação, São Paulo, v. 10, n.2, p. 245-250, 1999.</a:t>
            </a:r>
            <a:endParaRPr lang="pt-B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udiologiabrasil.org.br/portal/conteudo/public_trata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02268"/>
            <a:ext cx="1268326" cy="183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ratado de Fonoaudiologia - Fernanda Dreux M. Fernand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085184"/>
            <a:ext cx="1512239" cy="1512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audiologiabrasil.org.br/portal/conteudo/public_guiasaudeauditiva_grafic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16064"/>
            <a:ext cx="1374369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audiologiabrasil.org.br/portal/conteudo/publicaca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564904"/>
            <a:ext cx="1008112" cy="151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ap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276872"/>
            <a:ext cx="1240683" cy="157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 descr="data:image/jpg;base64,/9j/4AAQSkZJRgABAQFCZUJlAAD/2wBDAAMCAgMCAgMDAwMEAwMEBQgFBQQEBQoHBwYIDAoMDAsKCwsNDhIQDQ4RDgsLEBYQERMUFRUVDA8XGBYUGBIUFRT/2wBDAQMEBAUEBQkFBQkUDQsNFBQUFBQUFBQUFBQUFBQUFBQUFBQUFBQUFBQUFBQUFBQUFBQUFBQUFBQUFBQUFBQUFBT/wAARCABQADA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BtK8I6GtpCV0fT1OxTxax+n0rZm6DVrfR9FiJTTbPz8BlQ25CkZ5+ZEbHAY9O1IGZray8MMUkOkWRWTGwhpsbu4OIOPTJ/LjFJiFj8RxebGL20hghlB2NB58rE5IHy+SP7rZ54wD0NFxGna2MH2wny1/KrA12tIhH9wflUgcV4g+JemeC9J/0mQC4GmXF5DuPySGCPcyZ9cUN2LSb2Pmjwr+2F4n13xBFqsj2/8AY/2W0ZdLCAeYZTHE0m7rhXnjbHvjtXPKrZ2R2ww3Mrt7/wDDn1HP4O1GWe4kN3p+6TPLWs7ZJJySPtAHfoAOefTHQefZml4cEdtBPaLqNneNE5VktScxkdQwaRzn6mjQLMtwL/pZxT6AabjEdID84vjz8RNXu4YJIrG40rWdNK3F94Z1FsSwnaUa4t36TW0sbvG2M7cjOQq7cZu90d9JcjUlr/WzPLvhpqUNzPZwQKVjjsktoieD5a3UMyZ9wItp75jNcb+JnqpJwi10uvw0P1qdwN31r0T50/Kn9rDxfrfw+/aJ1250XUZ9KvoNRmaG4gco6LLFGzYI55Ddq5qmjuvM7KCUotPuj7W/Z6+PMHjix0HRtUne58RtpcFxe3SL+58913eUW/56BChbspkVc7jitoTukpbmNWFpy5dkfQbsCgrQ5z8mNb/av1z4iaNBpHj/AMN6L4isoSDa31ij6dqVi2Mb4ZgXUH1Uphuh4rldZN6o9VYSVrxZifBqe3n8dXGnWtxLcxhZbqykuIRE7go29GRSRuBAbCkjG4jrisJWbTidVNyjFwmj9e36t9a9FngH5qfty/D641X9oK6uwPI082cWoXV24wkMYjSLJPckxkAdScCuDEyselhFvc8hl/ac1PwrHbaT4KtU0HT7NhsuVjElzIwP3yzAqCTk5AyCT83NZpSet9Te0I7ps/V74UePIvib8MfDXimFdg1SxjuHTn5JCMOvIHRgw/CvSTurnkzXLJo+NvGHjL4f/D7xjdeG4vhv4F1W/XxRp2jR21xbRRzxWk+nQTmVlzlmaV5VUgc7cYJBo9nDsV7eovtMwtK+NFhofgPTvFdx8JPh9Lai70uwa+s7YW7m7msYb2VQM/L8sjqPm6oQQ5YKV7OHYXt6nWTOmuP+Chfi22W93+ENDlMV7BbxlJ5VAV4BMd2W6nekYxzuPAYkIbsY8xzXxI/aduPG1nq934k8DeFNStLFrmEW97HMUlMU2miF5G3jO1dRnGOmSCMciplCMt0Uqko7M+ofC/7OHwn1CxsLxvhp4dge4t45mhk09GMZZQxX5h2zij2cOxaqT/mPYtA8MaT4S0K20rRdOttK0y2BENnaRCOKMEljtUcDJJPHrVWSVkS25O7PAdV/bD8K+APEc3hzWdF1lriw8pGudOtvtEbZjVlbPHOGGR2Oahy1NOXS5v8AhD44eAPGLw21h498QWdzI42W19aNAxOQQoL2+D0I4YkhiDnjBzruLkZ64fD9wInU+IdVIaRHB3Q5UAEFR+66EkE98gYwOKoix458TP2g/BPwq8XXOna/4r8Qx3sW2RrW3hjkhQOpKrwg7cjJzx3xUOcU9S405SV0jz2X9tT4XtfyTL4m8UKCFAWO1iAGO4BHfv8AX6Ue1j3H7Gp2Z2vw7/bN+GPibVrPw9bazqwu7lyIbnV4AFZuu0uv3RjPLAAdzSVSL0TG6NRK7R8e/tlfs965qPxpsNT8NaHc3FvrulwXMssa7ozcL8khZiAsfyiPqcc5zziueraMndHZQblD4rW8jh9C8MXvwB8V+G4H8lvE2q3VvGbiPB+yQvOsbhGwMufmTcOBhgMnmuNXlNWO12cHc/XyXgH617B4B+cX7Vsa6n8VviTaTHak509Y5T/yzZIThvbDOufYsK4K7tJHq4SPNFo+dvCeheGr7WYtK8XardeFJZjtg1mO2+02hI6iWPIdcZ5KsccHbjmn7OMlpoP286btJXPub9nD9m1/gxqo8TweKtK8S2l/bhILjTS6hkc4XJ3FGVmwMZBJ7gA46qFFxd+hy4nEqorJH0beeE7bxb4ZtLa+3LGI42WSIlJExtzhhyMgbSRzgmnOCqKzMYTcHdH57/tO6Rq0f7TOnz3mkT6bpMesaTpult5e2BoIyGAQ9CCwLcep71xST538j0Kck4RV9dT9Opc/N9TXoHkn5x/tKKbj4w/EcbS4jjgcp/e/e2kZ/SQ1wV1eR6uEfLG/mvyZP8Mv2a5/iJqtmZ/s0/huaziub6+nUmKPGVkB5BEgZWZcEHa/UcEb0Kbmk3s/xIxc1Tk11Pr74I+CdNeKzs/D1kdN8G6QDBpdueWlOTvuZD/E7kk5PY+5r1K9qMfZLfr/AJHjXcnzM9K0CNv7HslZCB5CD/x0Vxs6S1qXhnTtftI7fU9MtdSgjkWZI7yBZVV1OVYBgcEEZB6ihpPcabTui7LbsR90/lQSfOfiD9lvSfFXxn1zXdX1aWWz1aIB9PiAU4xHlS3UDdEDnHcVcadN+9JXf4Fe2nCLjHqbniSKxe5sPhp4Rt00/S0Aa+Nvxti/uZ6ktjHPOAa9OH7mHt579Djk3J6n0D4V8PweHNHgtIY1jCIFwo6D0rxpScndmhg+HLiOfS7RldHRoVZWDAggqOlaM6DaSdAMBgam4HnHxSj8cXWp6U3hW2sZ7S1YXLG5uvJYzAsNpGDuTacEe/YgGole+hSt1E8baM9tpsWtQbotbynmpA+Q8hXnbk+v4Y61pDczkkT/AAZ8Arpt1f61dR5vLyUzuWOcMewPoOg9sVtiK7qtLojnSsevVyF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data:image/jpg;base64,/9j/4AAQSkZJRgABAQFCZUJlAAD/2wBDAAMCAgMCAgMDAwMEAwMEBQgFBQQEBQoHBwYIDAoMDAsKCwsNDhIQDQ4RDgsLEBYQERMUFRUVDA8XGBYUGBIUFRT/2wBDAQMEBAUEBQkFBQkUDQsNFBQUFBQUFBQUFBQUFBQUFBQUFBQUFBQUFBQUFBQUFBQUFBQUFBQUFBQUFBQUFBQUFBT/wAARCABQADA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BtK8I6GtpCV0fT1OxTxax+n0rZm6DVrfR9FiJTTbPz8BlQ25CkZ5+ZEbHAY9O1IGZray8MMUkOkWRWTGwhpsbu4OIOPTJ/LjFJiFj8RxebGL20hghlB2NB58rE5IHy+SP7rZ54wD0NFxGna2MH2wny1/KrA12tIhH9wflUgcV4g+JemeC9J/0mQC4GmXF5DuPySGCPcyZ9cUN2LSb2Pmjwr+2F4n13xBFqsj2/8AY/2W0ZdLCAeYZTHE0m7rhXnjbHvjtXPKrZ2R2ww3Mrt7/wDDn1HP4O1GWe4kN3p+6TPLWs7ZJJySPtAHfoAOefTHQefZml4cEdtBPaLqNneNE5VktScxkdQwaRzn6mjQLMtwL/pZxT6AabjEdID84vjz8RNXu4YJIrG40rWdNK3F94Z1FsSwnaUa4t36TW0sbvG2M7cjOQq7cZu90d9JcjUlr/WzPLvhpqUNzPZwQKVjjsktoieD5a3UMyZ9wItp75jNcb+JnqpJwi10uvw0P1qdwN31r0T50/Kn9rDxfrfw+/aJ1250XUZ9KvoNRmaG4gco6LLFGzYI55Ddq5qmjuvM7KCUotPuj7W/Z6+PMHjix0HRtUne58RtpcFxe3SL+58913eUW/56BChbspkVc7jitoTukpbmNWFpy5dkfQbsCgrQ5z8mNb/av1z4iaNBpHj/AMN6L4isoSDa31ij6dqVi2Mb4ZgXUH1Uphuh4rldZN6o9VYSVrxZifBqe3n8dXGnWtxLcxhZbqykuIRE7go29GRSRuBAbCkjG4jrisJWbTidVNyjFwmj9e36t9a9FngH5qfty/D641X9oK6uwPI082cWoXV24wkMYjSLJPckxkAdScCuDEyselhFvc8hl/ac1PwrHbaT4KtU0HT7NhsuVjElzIwP3yzAqCTk5AyCT83NZpSet9Te0I7ps/V74UePIvib8MfDXimFdg1SxjuHTn5JCMOvIHRgw/CvSTurnkzXLJo+NvGHjL4f/D7xjdeG4vhv4F1W/XxRp2jR21xbRRzxWk+nQTmVlzlmaV5VUgc7cYJBo9nDsV7eovtMwtK+NFhofgPTvFdx8JPh9Lai70uwa+s7YW7m7msYb2VQM/L8sjqPm6oQQ5YKV7OHYXt6nWTOmuP+Chfi22W93+ENDlMV7BbxlJ5VAV4BMd2W6nekYxzuPAYkIbsY8xzXxI/aduPG1nq934k8DeFNStLFrmEW97HMUlMU2miF5G3jO1dRnGOmSCMciplCMt0Uqko7M+ofC/7OHwn1CxsLxvhp4dge4t45mhk09GMZZQxX5h2zij2cOxaqT/mPYtA8MaT4S0K20rRdOttK0y2BENnaRCOKMEljtUcDJJPHrVWSVkS25O7PAdV/bD8K+APEc3hzWdF1lriw8pGudOtvtEbZjVlbPHOGGR2Oahy1NOXS5v8AhD44eAPGLw21h498QWdzI42W19aNAxOQQoL2+D0I4YkhiDnjBzruLkZ64fD9wInU+IdVIaRHB3Q5UAEFR+66EkE98gYwOKoix458TP2g/BPwq8XXOna/4r8Qx3sW2RrW3hjkhQOpKrwg7cjJzx3xUOcU9S405SV0jz2X9tT4XtfyTL4m8UKCFAWO1iAGO4BHfv8AX6Ue1j3H7Gp2Z2vw7/bN+GPibVrPw9bazqwu7lyIbnV4AFZuu0uv3RjPLAAdzSVSL0TG6NRK7R8e/tlfs965qPxpsNT8NaHc3FvrulwXMssa7ozcL8khZiAsfyiPqcc5zziueraMndHZQblD4rW8jh9C8MXvwB8V+G4H8lvE2q3VvGbiPB+yQvOsbhGwMufmTcOBhgMnmuNXlNWO12cHc/XyXgH617B4B+cX7Vsa6n8VviTaTHak509Y5T/yzZIThvbDOufYsK4K7tJHq4SPNFo+dvCeheGr7WYtK8XardeFJZjtg1mO2+02hI6iWPIdcZ5KsccHbjmn7OMlpoP286btJXPub9nD9m1/gxqo8TweKtK8S2l/bhILjTS6hkc4XJ3FGVmwMZBJ7gA46qFFxd+hy4nEqorJH0beeE7bxb4ZtLa+3LGI42WSIlJExtzhhyMgbSRzgmnOCqKzMYTcHdH57/tO6Rq0f7TOnz3mkT6bpMesaTpult5e2BoIyGAQ9CCwLcep71xST538j0Kck4RV9dT9Opc/N9TXoHkn5x/tKKbj4w/EcbS4jjgcp/e/e2kZ/SQ1wV1eR6uEfLG/mvyZP8Mv2a5/iJqtmZ/s0/huaziub6+nUmKPGVkB5BEgZWZcEHa/UcEb0Kbmk3s/xIxc1Tk11Pr74I+CdNeKzs/D1kdN8G6QDBpdueWlOTvuZD/E7kk5PY+5r1K9qMfZLfr/AJHjXcnzM9K0CNv7HslZCB5CD/x0Vxs6S1qXhnTtftI7fU9MtdSgjkWZI7yBZVV1OVYBgcEEZB6ihpPcabTui7LbsR90/lQSfOfiD9lvSfFXxn1zXdX1aWWz1aIB9PiAU4xHlS3UDdEDnHcVcadN+9JXf4Fe2nCLjHqbniSKxe5sPhp4Rt00/S0Aa+Nvxti/uZ6ktjHPOAa9OH7mHt579Djk3J6n0D4V8PweHNHgtIY1jCIFwo6D0rxpScndmhg+HLiOfS7RldHRoVZWDAggqOlaM6DaSdAMBgam4HnHxSj8cXWp6U3hW2sZ7S1YXLG5uvJYzAsNpGDuTacEe/YgGole+hSt1E8baM9tpsWtQbotbynmpA+Q8hXnbk+v4Y61pDczkkT/AAZ8Arpt1f61dR5vLyUzuWOcMewPoOg9sVtiK7qtLojnSsevVyFH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6" descr="data:image/jpg;base64,/9j/4AAQSkZJRgABAQFCZUJlAAD/2wBDAAMCAgMCAgMDAwMEAwMEBQgFBQQEBQoHBwYIDAoMDAsKCwsNDhIQDQ4RDgsLEBYQERMUFRUVDA8XGBYUGBIUFRT/2wBDAQMEBAUEBQkFBQkUDQsNFBQUFBQUFBQUFBQUFBQUFBQUFBQUFBQUFBQUFBQUFBQUFBQUFBQUFBQUFBQUFBQUFBT/wAARCABQADADARE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BtK8I6GtpCV0fT1OxTxax+n0rZm6DVrfR9FiJTTbPz8BlQ25CkZ5+ZEbHAY9O1IGZray8MMUkOkWRWTGwhpsbu4OIOPTJ/LjFJiFj8RxebGL20hghlB2NB58rE5IHy+SP7rZ54wD0NFxGna2MH2wny1/KrA12tIhH9wflUgcV4g+JemeC9J/0mQC4GmXF5DuPySGCPcyZ9cUN2LSb2Pmjwr+2F4n13xBFqsj2/8AY/2W0ZdLCAeYZTHE0m7rhXnjbHvjtXPKrZ2R2ww3Mrt7/wDDn1HP4O1GWe4kN3p+6TPLWs7ZJJySPtAHfoAOefTHQefZml4cEdtBPaLqNneNE5VktScxkdQwaRzn6mjQLMtwL/pZxT6AabjEdID84vjz8RNXu4YJIrG40rWdNK3F94Z1FsSwnaUa4t36TW0sbvG2M7cjOQq7cZu90d9JcjUlr/WzPLvhpqUNzPZwQKVjjsktoieD5a3UMyZ9wItp75jNcb+JnqpJwi10uvw0P1qdwN31r0T50/Kn9rDxfrfw+/aJ1250XUZ9KvoNRmaG4gco6LLFGzYI55Ddq5qmjuvM7KCUotPuj7W/Z6+PMHjix0HRtUne58RtpcFxe3SL+58913eUW/56BChbspkVc7jitoTukpbmNWFpy5dkfQbsCgrQ5z8mNb/av1z4iaNBpHj/AMN6L4isoSDa31ij6dqVi2Mb4ZgXUH1Uphuh4rldZN6o9VYSVrxZifBqe3n8dXGnWtxLcxhZbqykuIRE7go29GRSRuBAbCkjG4jrisJWbTidVNyjFwmj9e36t9a9FngH5qfty/D641X9oK6uwPI082cWoXV24wkMYjSLJPckxkAdScCuDEyselhFvc8hl/ac1PwrHbaT4KtU0HT7NhsuVjElzIwP3yzAqCTk5AyCT83NZpSet9Te0I7ps/V74UePIvib8MfDXimFdg1SxjuHTn5JCMOvIHRgw/CvSTurnkzXLJo+NvGHjL4f/D7xjdeG4vhv4F1W/XxRp2jR21xbRRzxWk+nQTmVlzlmaV5VUgc7cYJBo9nDsV7eovtMwtK+NFhofgPTvFdx8JPh9Lai70uwa+s7YW7m7msYb2VQM/L8sjqPm6oQQ5YKV7OHYXt6nWTOmuP+Chfi22W93+ENDlMV7BbxlJ5VAV4BMd2W6nekYxzuPAYkIbsY8xzXxI/aduPG1nq934k8DeFNStLFrmEW97HMUlMU2miF5G3jO1dRnGOmSCMciplCMt0Uqko7M+ofC/7OHwn1CxsLxvhp4dge4t45mhk09GMZZQxX5h2zij2cOxaqT/mPYtA8MaT4S0K20rRdOttK0y2BENnaRCOKMEljtUcDJJPHrVWSVkS25O7PAdV/bD8K+APEc3hzWdF1lriw8pGudOtvtEbZjVlbPHOGGR2Oahy1NOXS5v8AhD44eAPGLw21h498QWdzI42W19aNAxOQQoL2+D0I4YkhiDnjBzruLkZ64fD9wInU+IdVIaRHB3Q5UAEFR+66EkE98gYwOKoix458TP2g/BPwq8XXOna/4r8Qx3sW2RrW3hjkhQOpKrwg7cjJzx3xUOcU9S405SV0jz2X9tT4XtfyTL4m8UKCFAWO1iAGO4BHfv8AX6Ue1j3H7Gp2Z2vw7/bN+GPibVrPw9bazqwu7lyIbnV4AFZuu0uv3RjPLAAdzSVSL0TG6NRK7R8e/tlfs965qPxpsNT8NaHc3FvrulwXMssa7ozcL8khZiAsfyiPqcc5zziueraMndHZQblD4rW8jh9C8MXvwB8V+G4H8lvE2q3VvGbiPB+yQvOsbhGwMufmTcOBhgMnmuNXlNWO12cHc/XyXgH617B4B+cX7Vsa6n8VviTaTHak509Y5T/yzZIThvbDOufYsK4K7tJHq4SPNFo+dvCeheGr7WYtK8XardeFJZjtg1mO2+02hI6iWPIdcZ5KsccHbjmn7OMlpoP286btJXPub9nD9m1/gxqo8TweKtK8S2l/bhILjTS6hkc4XJ3FGVmwMZBJ7gA46qFFxd+hy4nEqorJH0beeE7bxb4ZtLa+3LGI42WSIlJExtzhhyMgbSRzgmnOCqKzMYTcHdH57/tO6Rq0f7TOnz3mkT6bpMesaTpult5e2BoIyGAQ9CCwLcep71xST538j0Kck4RV9dT9Opc/N9TXoHkn5x/tKKbj4w/EcbS4jjgcp/e/e2kZ/SQ1wV1eR6uEfLG/mvyZP8Mv2a5/iJqtmZ/s0/huaziub6+nUmKPGVkB5BEgZWZcEHa/UcEb0Kbmk3s/xIxc1Tk11Pr74I+CdNeKzs/D1kdN8G6QDBpdueWlOTvuZD/E7kk5PY+5r1K9qMfZLfr/AJHjXcnzM9K0CNv7HslZCB5CD/x0Vxs6S1qXhnTtftI7fU9MtdSgjkWZI7yBZVV1OVYBgcEEZB6ihpPcabTui7LbsR90/lQSfOfiD9lvSfFXxn1zXdX1aWWz1aIB9PiAU4xHlS3UDdEDnHcVcadN+9JXf4Fe2nCLjHqbniSKxe5sPhp4Rt00/S0Aa+Nvxti/uZ6ktjHPOAa9OH7mHt579Djk3J6n0D4V8PweHNHgtIY1jCIFwo6D0rxpScndmhg+HLiOfS7RldHRoVZWDAggqOlaM6DaSdAMBgam4HnHxSj8cXWp6U3hW2sZ7S1YXLG5uvJYzAsNpGDuTacEe/YgGole+hSt1E8baM9tpsWtQbotbynmpA+Q8hXnbk+v4Y61pDczkkT/AAZ8Arpt1f61dR5vLyUzuWOcMewPoOg9sVtiK7qtLojnSsevVyFH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7" name="Rectangle 4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695898"/>
            <a:ext cx="1403648" cy="216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/>
          <p:cNvSpPr txBox="1"/>
          <p:nvPr/>
        </p:nvSpPr>
        <p:spPr>
          <a:xfrm>
            <a:off x="971600" y="2698155"/>
            <a:ext cx="23030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Algumas  publicações em livros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2203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2492688"/>
            <a:ext cx="7911405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pt-BR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971600" y="2492688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/>
          </a:p>
          <a:p>
            <a:r>
              <a:rPr lang="pt-BR" sz="2400" i="1" dirty="0" smtClean="0"/>
              <a:t>Deixo aqui registrada minha gratidão pela PUC-SP,  esta casa,  que me acolheu como aluna por diversas vezes e como profissional ao longo de quase quarenta anos. </a:t>
            </a:r>
            <a:r>
              <a:rPr lang="pt-BR" sz="2400" i="1" smtClean="0"/>
              <a:t>Nela construí </a:t>
            </a:r>
            <a:r>
              <a:rPr lang="pt-BR" sz="2400" i="1" dirty="0" smtClean="0"/>
              <a:t>conhecimentos, amizades  e valores que me são todos muito precisos  e que permanecerão em mim eternamente.</a:t>
            </a:r>
            <a:endParaRPr lang="pt-BR" sz="2400" i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71600" y="1844824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Muitas boas lembranças que guardarem sempre comigo das pessoas com quem convivi ....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0493633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199</Words>
  <Application>Microsoft Office PowerPoint</Application>
  <PresentationFormat>Apresentação na tela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Design padrão</vt:lpstr>
      <vt:lpstr>Apresentação do PowerPoint</vt:lpstr>
      <vt:lpstr>Apresentação do PowerPoint</vt:lpstr>
      <vt:lpstr>Com os igualmente queridos   Lila, Luiza, Tuto e mais recentemente com Cris Vicentin</vt:lpstr>
      <vt:lpstr>Apresentação do PowerPoint</vt:lpstr>
      <vt:lpstr>Apresentação do PowerPoint</vt:lpstr>
    </vt:vector>
  </TitlesOfParts>
  <Company>CRC 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Paula e Guti</cp:lastModifiedBy>
  <cp:revision>44</cp:revision>
  <dcterms:created xsi:type="dcterms:W3CDTF">2011-08-17T20:46:47Z</dcterms:created>
  <dcterms:modified xsi:type="dcterms:W3CDTF">2012-10-24T12:51:21Z</dcterms:modified>
</cp:coreProperties>
</file>