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6" r:id="rId3"/>
    <p:sldId id="265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2858"/>
    <a:srgbClr val="F08400"/>
    <a:srgbClr val="FFCC99"/>
    <a:srgbClr val="FFFF00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9188" autoAdjust="0"/>
  </p:normalViewPr>
  <p:slideViewPr>
    <p:cSldViewPr>
      <p:cViewPr>
        <p:scale>
          <a:sx n="59" d="100"/>
          <a:sy n="59" d="100"/>
        </p:scale>
        <p:origin x="-1003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1543C2-9FB9-4C93-BFB5-4A82BFA2DED8}" type="datetimeFigureOut">
              <a:rPr lang="pt-BR" smtClean="0"/>
              <a:pPr/>
              <a:t>10/11/2012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7AAD5-1DB6-4DAF-A2BC-A1EE94AFD27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6223-414C-45E1-BB1F-6EA581BD19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ED2A6-D146-499B-A935-08CCBD8A3F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7C448-5F5F-48CC-A046-B7F7B8FB8E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E9F1F-9278-45B5-AEA6-B444E2FDC2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9389-A4E2-4E94-9DEA-0887FCE36D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F105-040C-432F-A7CC-1253358B18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64C9-F4FC-4F6E-A2D1-7D4A0F0B81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F984-4F27-4A59-8442-8464B0D2E9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EC38-9861-40CA-B0A9-2C83629850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3030-6DAA-42F0-B064-8E7F6750A1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2B17-72A7-4355-953D-B693564AFB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AC32DA-82DE-497E-B7F2-AAC27861AE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hyperlink" Target="http://www.pucsp.br/laborvox" TargetMode="Externa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1819772" y="1484784"/>
            <a:ext cx="55044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Susana Pimentel Pinto Giannini</a:t>
            </a:r>
            <a:endParaRPr lang="pt-BR" sz="3200" b="1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9" name="Picture 5" descr="C:\Users\Susana\Documents\Congressos - SBFa\Departamento de Voz\Comitê de Voz\conexão\Minhas imagens\Su\Su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15075" y="2348880"/>
            <a:ext cx="2828925" cy="3744416"/>
          </a:xfrm>
          <a:prstGeom prst="rect">
            <a:avLst/>
          </a:prstGeom>
          <a:noFill/>
        </p:spPr>
      </p:pic>
      <p:grpSp>
        <p:nvGrpSpPr>
          <p:cNvPr id="23" name="Grupo 22"/>
          <p:cNvGrpSpPr/>
          <p:nvPr/>
        </p:nvGrpSpPr>
        <p:grpSpPr>
          <a:xfrm>
            <a:off x="251520" y="2348880"/>
            <a:ext cx="7416824" cy="4185756"/>
            <a:chOff x="251520" y="2348880"/>
            <a:chExt cx="7416824" cy="4185756"/>
          </a:xfrm>
        </p:grpSpPr>
        <p:grpSp>
          <p:nvGrpSpPr>
            <p:cNvPr id="22" name="Grupo 21"/>
            <p:cNvGrpSpPr/>
            <p:nvPr/>
          </p:nvGrpSpPr>
          <p:grpSpPr>
            <a:xfrm>
              <a:off x="251520" y="2348880"/>
              <a:ext cx="5976664" cy="4185756"/>
              <a:chOff x="251520" y="2348880"/>
              <a:chExt cx="5976664" cy="4185756"/>
            </a:xfrm>
          </p:grpSpPr>
          <p:grpSp>
            <p:nvGrpSpPr>
              <p:cNvPr id="18" name="Grupo 17"/>
              <p:cNvGrpSpPr/>
              <p:nvPr/>
            </p:nvGrpSpPr>
            <p:grpSpPr>
              <a:xfrm>
                <a:off x="251520" y="2348880"/>
                <a:ext cx="5976664" cy="3744416"/>
                <a:chOff x="215184" y="2348880"/>
                <a:chExt cx="5976664" cy="3744416"/>
              </a:xfrm>
            </p:grpSpPr>
            <p:sp>
              <p:nvSpPr>
                <p:cNvPr id="4" name="CaixaDeTexto 3"/>
                <p:cNvSpPr txBox="1"/>
                <p:nvPr/>
              </p:nvSpPr>
              <p:spPr>
                <a:xfrm>
                  <a:off x="215516" y="2348880"/>
                  <a:ext cx="5976000" cy="1785104"/>
                </a:xfrm>
                <a:prstGeom prst="rect">
                  <a:avLst/>
                </a:prstGeom>
                <a:noFill/>
                <a:ln>
                  <a:solidFill>
                    <a:srgbClr val="F0840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14300" prst="artDeco"/>
                </a:sp3d>
              </p:spPr>
              <p:txBody>
                <a:bodyPr wrap="square" rtlCol="0">
                  <a:spAutoFit/>
                </a:bodyPr>
                <a:lstStyle/>
                <a:p>
                  <a:pPr>
                    <a:spcBef>
                      <a:spcPts val="600"/>
                    </a:spcBef>
                  </a:pPr>
                  <a:r>
                    <a:rPr lang="pt-BR" b="1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Fonoaudióloga</a:t>
                  </a:r>
                  <a:r>
                    <a:rPr lang="pt-BR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 - Unifesp, 1978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pt-BR" b="1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Especialista em Voz 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pt-BR" b="1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Mestre</a:t>
                  </a:r>
                  <a:r>
                    <a:rPr lang="pt-BR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 em Fonoaudiologia - PUC-SP, 2003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pt-BR" b="1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Doutor</a:t>
                  </a:r>
                  <a:r>
                    <a:rPr lang="pt-BR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 em Ciências - Faculdade de Saude Pública,  USP, 2010</a:t>
                  </a:r>
                </a:p>
                <a:p>
                  <a:pPr>
                    <a:spcBef>
                      <a:spcPts val="600"/>
                    </a:spcBef>
                  </a:pPr>
                  <a:r>
                    <a:rPr lang="pt-BR" b="1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Pós-Doutorado</a:t>
                  </a:r>
                  <a:r>
                    <a:rPr lang="pt-BR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 </a:t>
                  </a:r>
                  <a:r>
                    <a:rPr lang="pt-BR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em Fonoaudiologia </a:t>
                  </a:r>
                  <a:r>
                    <a:rPr lang="pt-BR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- PUC-SP</a:t>
                  </a:r>
                  <a:r>
                    <a:rPr lang="pt-BR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, </a:t>
                  </a:r>
                  <a:r>
                    <a:rPr lang="pt-BR" dirty="0" smtClean="0">
                      <a:solidFill>
                        <a:srgbClr val="052858"/>
                      </a:solidFill>
                      <a:latin typeface="Calibri" pitchFamily="34" charset="0"/>
                      <a:cs typeface="Calibri" pitchFamily="34" charset="0"/>
                    </a:rPr>
                    <a:t>2011-2012</a:t>
                  </a:r>
                </a:p>
              </p:txBody>
            </p:sp>
            <p:grpSp>
              <p:nvGrpSpPr>
                <p:cNvPr id="16" name="Grupo 15"/>
                <p:cNvGrpSpPr/>
                <p:nvPr/>
              </p:nvGrpSpPr>
              <p:grpSpPr>
                <a:xfrm>
                  <a:off x="215184" y="4185081"/>
                  <a:ext cx="5976664" cy="1908215"/>
                  <a:chOff x="215184" y="4149080"/>
                  <a:chExt cx="5976664" cy="1908215"/>
                </a:xfrm>
              </p:grpSpPr>
              <p:sp>
                <p:nvSpPr>
                  <p:cNvPr id="5" name="CaixaDeTexto 4"/>
                  <p:cNvSpPr txBox="1"/>
                  <p:nvPr/>
                </p:nvSpPr>
                <p:spPr>
                  <a:xfrm>
                    <a:off x="215184" y="4149080"/>
                    <a:ext cx="5976664" cy="1908215"/>
                  </a:xfrm>
                  <a:prstGeom prst="rect">
                    <a:avLst/>
                  </a:prstGeom>
                  <a:noFill/>
                  <a:ln>
                    <a:solidFill>
                      <a:srgbClr val="F08400"/>
                    </a:solidFill>
                  </a:ln>
                  <a:scene3d>
                    <a:camera prst="orthographicFront"/>
                    <a:lightRig rig="threePt" dir="t"/>
                  </a:scene3d>
                  <a:sp3d>
                    <a:bevelT w="114300" prst="artDeco"/>
                  </a:sp3d>
                </p:spPr>
                <p:txBody>
                  <a:bodyPr wrap="square" rtlCol="0">
                    <a:spAutoFit/>
                  </a:bodyPr>
                  <a:lstStyle/>
                  <a:p>
                    <a:pPr lvl="2" algn="just">
                      <a:spcBef>
                        <a:spcPts val="1200"/>
                      </a:spcBef>
                    </a:pPr>
                    <a:r>
                      <a:rPr lang="pt-BR" dirty="0" smtClean="0">
                        <a:solidFill>
                          <a:srgbClr val="052858"/>
                        </a:solidFill>
                        <a:latin typeface="Calibri" pitchFamily="34" charset="0"/>
                        <a:cs typeface="Calibri" pitchFamily="34" charset="0"/>
                      </a:rPr>
                      <a:t>Fonoaudióloga do </a:t>
                    </a:r>
                    <a:r>
                      <a:rPr lang="pt-BR" b="1" dirty="0" smtClean="0">
                        <a:solidFill>
                          <a:srgbClr val="052858"/>
                        </a:solidFill>
                        <a:latin typeface="Calibri" pitchFamily="34" charset="0"/>
                        <a:cs typeface="Calibri" pitchFamily="34" charset="0"/>
                      </a:rPr>
                      <a:t>Hospital do Servidor Público Municipal </a:t>
                    </a:r>
                    <a:r>
                      <a:rPr lang="pt-BR" dirty="0" smtClean="0">
                        <a:solidFill>
                          <a:srgbClr val="052858"/>
                        </a:solidFill>
                        <a:latin typeface="Calibri" pitchFamily="34" charset="0"/>
                        <a:cs typeface="Calibri" pitchFamily="34" charset="0"/>
                      </a:rPr>
                      <a:t>da</a:t>
                    </a:r>
                    <a:r>
                      <a:rPr lang="pt-BR" b="1" dirty="0" smtClean="0">
                        <a:solidFill>
                          <a:srgbClr val="052858"/>
                        </a:solidFill>
                        <a:latin typeface="Calibri" pitchFamily="34" charset="0"/>
                        <a:cs typeface="Calibri" pitchFamily="34" charset="0"/>
                      </a:rPr>
                      <a:t> </a:t>
                    </a:r>
                    <a:r>
                      <a:rPr lang="pt-BR" dirty="0" smtClean="0">
                        <a:solidFill>
                          <a:srgbClr val="052858"/>
                        </a:solidFill>
                        <a:latin typeface="Calibri" pitchFamily="34" charset="0"/>
                        <a:cs typeface="Calibri" pitchFamily="34" charset="0"/>
                      </a:rPr>
                      <a:t>Prefeitura do Município de São Paulo desde 1984</a:t>
                    </a:r>
                  </a:p>
                  <a:p>
                    <a:pPr lvl="2" algn="just">
                      <a:spcBef>
                        <a:spcPts val="1200"/>
                      </a:spcBef>
                    </a:pPr>
                    <a:r>
                      <a:rPr lang="pt-BR" dirty="0" smtClean="0">
                        <a:solidFill>
                          <a:srgbClr val="052858"/>
                        </a:solidFill>
                        <a:latin typeface="Calibri" pitchFamily="34" charset="0"/>
                        <a:cs typeface="Calibri" pitchFamily="34" charset="0"/>
                      </a:rPr>
                      <a:t>Fonoaudióloga da </a:t>
                    </a:r>
                    <a:r>
                      <a:rPr lang="pt-BR" b="1" dirty="0" smtClean="0">
                        <a:solidFill>
                          <a:srgbClr val="052858"/>
                        </a:solidFill>
                        <a:latin typeface="Calibri" pitchFamily="34" charset="0"/>
                        <a:cs typeface="Calibri" pitchFamily="34" charset="0"/>
                      </a:rPr>
                      <a:t>Derdic</a:t>
                    </a:r>
                    <a:r>
                      <a:rPr lang="pt-BR" dirty="0" smtClean="0">
                        <a:solidFill>
                          <a:srgbClr val="052858"/>
                        </a:solidFill>
                        <a:latin typeface="Calibri" pitchFamily="34" charset="0"/>
                        <a:cs typeface="Calibri" pitchFamily="34" charset="0"/>
                      </a:rPr>
                      <a:t> – PUC-SP desde 2005, responsável pelo </a:t>
                    </a:r>
                    <a:r>
                      <a:rPr lang="pt-BR" b="1" dirty="0" smtClean="0">
                        <a:solidFill>
                          <a:srgbClr val="052858"/>
                        </a:solidFill>
                        <a:latin typeface="Calibri" pitchFamily="34" charset="0"/>
                        <a:cs typeface="Calibri" pitchFamily="34" charset="0"/>
                      </a:rPr>
                      <a:t>Serviço de Voz e Motricidade Orofacial</a:t>
                    </a:r>
                  </a:p>
                </p:txBody>
              </p:sp>
              <p:grpSp>
                <p:nvGrpSpPr>
                  <p:cNvPr id="14" name="Grupo 13"/>
                  <p:cNvGrpSpPr/>
                  <p:nvPr/>
                </p:nvGrpSpPr>
                <p:grpSpPr>
                  <a:xfrm>
                    <a:off x="395536" y="4293096"/>
                    <a:ext cx="752669" cy="1440160"/>
                    <a:chOff x="395536" y="4221088"/>
                    <a:chExt cx="752669" cy="1440160"/>
                  </a:xfrm>
                </p:grpSpPr>
                <p:graphicFrame>
                  <p:nvGraphicFramePr>
                    <p:cNvPr id="1026" name="Object 2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467088" y="5157192"/>
                    <a:ext cx="609564" cy="504056"/>
                  </p:xfrm>
                  <a:graphic>
                    <a:graphicData uri="http://schemas.openxmlformats.org/presentationml/2006/ole">
                      <p:oleObj spid="_x0000_s1026" name="Foto do Photo Editor" r:id="rId4" imgW="905001" imgH="752381" progId="">
                        <p:embed/>
                      </p:oleObj>
                    </a:graphicData>
                  </a:graphic>
                </p:graphicFrame>
                <p:graphicFrame>
                  <p:nvGraphicFramePr>
                    <p:cNvPr id="1027" name="Object 3"/>
                    <p:cNvGraphicFramePr>
                      <a:graphicFrameLocks noChangeAspect="1"/>
                    </p:cNvGraphicFramePr>
                    <p:nvPr/>
                  </p:nvGraphicFramePr>
                  <p:xfrm>
                    <a:off x="395536" y="4221088"/>
                    <a:ext cx="752669" cy="360040"/>
                  </p:xfrm>
                  <a:graphic>
                    <a:graphicData uri="http://schemas.openxmlformats.org/presentationml/2006/ole">
                      <p:oleObj spid="_x0000_s1027" name="Imagem de bitmap" r:id="rId5" imgW="3476190" imgH="1600000" progId="PBrush">
                        <p:embed/>
                      </p:oleObj>
                    </a:graphicData>
                  </a:graphic>
                </p:graphicFrame>
              </p:grpSp>
            </p:grpSp>
          </p:grpSp>
          <p:sp>
            <p:nvSpPr>
              <p:cNvPr id="19" name="CaixaDeTexto 18"/>
              <p:cNvSpPr txBox="1"/>
              <p:nvPr/>
            </p:nvSpPr>
            <p:spPr>
              <a:xfrm>
                <a:off x="251520" y="6165304"/>
                <a:ext cx="5976664" cy="369332"/>
              </a:xfrm>
              <a:prstGeom prst="rect">
                <a:avLst/>
              </a:prstGeom>
              <a:noFill/>
              <a:ln>
                <a:solidFill>
                  <a:srgbClr val="F08400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artDeco"/>
              </a:sp3d>
            </p:spPr>
            <p:txBody>
              <a:bodyPr wrap="square" rtlCol="0">
                <a:spAutoFit/>
              </a:bodyPr>
              <a:lstStyle/>
              <a:p>
                <a:pPr lvl="2" algn="just">
                  <a:spcBef>
                    <a:spcPts val="1200"/>
                  </a:spcBef>
                </a:pPr>
                <a:r>
                  <a:rPr lang="pt-BR" dirty="0" smtClean="0">
                    <a:solidFill>
                      <a:srgbClr val="052858"/>
                    </a:solidFill>
                    <a:latin typeface="Calibri" pitchFamily="34" charset="0"/>
                    <a:cs typeface="Calibri" pitchFamily="34" charset="0"/>
                  </a:rPr>
                  <a:t>Integrante do </a:t>
                </a:r>
                <a:r>
                  <a:rPr lang="pt-BR" b="1" dirty="0" err="1" smtClean="0">
                    <a:solidFill>
                      <a:srgbClr val="052858"/>
                    </a:solidFill>
                    <a:latin typeface="Calibri" pitchFamily="34" charset="0"/>
                    <a:cs typeface="Calibri" pitchFamily="34" charset="0"/>
                  </a:rPr>
                  <a:t>Laborvox</a:t>
                </a:r>
                <a:r>
                  <a:rPr lang="pt-BR" b="1" dirty="0" smtClean="0">
                    <a:solidFill>
                      <a:srgbClr val="052858"/>
                    </a:solidFill>
                    <a:latin typeface="Calibri" pitchFamily="34" charset="0"/>
                    <a:cs typeface="Calibri" pitchFamily="34" charset="0"/>
                  </a:rPr>
                  <a:t> – </a:t>
                </a:r>
                <a:r>
                  <a:rPr lang="pt-BR" b="1" dirty="0" smtClean="0">
                    <a:solidFill>
                      <a:srgbClr val="052858"/>
                    </a:solidFill>
                    <a:latin typeface="Calibri" pitchFamily="34" charset="0"/>
                    <a:cs typeface="Calibri" pitchFamily="34" charset="0"/>
                    <a:hlinkClick r:id="rId6"/>
                  </a:rPr>
                  <a:t>www.pucsp.br/laborvox</a:t>
                </a:r>
                <a:r>
                  <a:rPr lang="pt-BR" b="1" dirty="0" smtClean="0">
                    <a:solidFill>
                      <a:srgbClr val="052858"/>
                    </a:solidFill>
                    <a:latin typeface="Calibri" pitchFamily="34" charset="0"/>
                    <a:cs typeface="Calibri" pitchFamily="34" charset="0"/>
                  </a:rPr>
                  <a:t> </a:t>
                </a:r>
              </a:p>
            </p:txBody>
          </p:sp>
        </p:grpSp>
        <p:pic>
          <p:nvPicPr>
            <p:cNvPr id="20" name="Imagem 19"/>
            <p:cNvPicPr/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00192" y="6165304"/>
              <a:ext cx="1368152" cy="360040"/>
            </a:xfrm>
            <a:prstGeom prst="rect">
              <a:avLst/>
            </a:prstGeom>
            <a:noFill/>
            <a:ln>
              <a:noFill/>
            </a:ln>
            <a:effectLst>
              <a:glow rad="63500">
                <a:schemeClr val="accent6">
                  <a:satMod val="175000"/>
                  <a:alpha val="40000"/>
                </a:schemeClr>
              </a:glo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51520" y="1628800"/>
            <a:ext cx="8640960" cy="5139869"/>
          </a:xfrm>
          <a:prstGeom prst="rect">
            <a:avLst/>
          </a:prstGeom>
          <a:noFill/>
          <a:ln>
            <a:solidFill>
              <a:srgbClr val="F084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A campanha da voz em dois grandes jornais brasileiros de grande circulação. </a:t>
            </a: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Penteado, Giannini, Costa. Revista Saude e Sociedade, 2002.</a:t>
            </a:r>
            <a:endParaRPr lang="pt-BR" dirty="0" smtClean="0">
              <a:solidFill>
                <a:srgbClr val="052858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Condições 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de 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produção 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vocal de professores da Prefeitura do Município de </a:t>
            </a:r>
            <a:r>
              <a:rPr lang="pt-BR" b="1" dirty="0" err="1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Säo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Paulo</a:t>
            </a:r>
            <a:r>
              <a:rPr lang="pt-BR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. </a:t>
            </a: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Ferreira, Giannini, Figueira, Silva, Karmann, Souza.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Distúrbios da comunicação,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2003. </a:t>
            </a:r>
            <a:endParaRPr lang="pt-BR" dirty="0" smtClean="0">
              <a:solidFill>
                <a:srgbClr val="052858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Histórias que fazem sentidos: as determinações das alterações vocais do professor. </a:t>
            </a: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G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iannini, Passos. Revista Distúrbios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da comunicação, 2007. </a:t>
            </a:r>
            <a:endParaRPr lang="pt-BR" b="1" dirty="0" smtClean="0">
              <a:solidFill>
                <a:srgbClr val="052858"/>
              </a:solidFill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0"/>
              </a:spcBef>
            </a:pP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Distúrbio de voz relacionado ao trabalho docente: proposta de um instrumento para avaliação de professores. </a:t>
            </a:r>
          </a:p>
          <a:p>
            <a:pPr lvl="1">
              <a:spcBef>
                <a:spcPts val="0"/>
              </a:spcBef>
            </a:pP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Ferreira, Giannini, </a:t>
            </a:r>
            <a:r>
              <a:rPr lang="pt-BR" sz="1600" dirty="0" err="1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Latorre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pt-BR" sz="1600" dirty="0" err="1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Zenari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Revista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 Distúrbios da comunicação, 2007. </a:t>
            </a:r>
            <a:endParaRPr lang="pt-BR" dirty="0" smtClean="0">
              <a:solidFill>
                <a:srgbClr val="052858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Influence of Abusive Vocal Habits, Hydration, </a:t>
            </a:r>
            <a:r>
              <a:rPr lang="en-US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Mastication </a:t>
            </a:r>
            <a:r>
              <a:rPr lang="en-US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and Sleep in the Occurrence of Vocal Symptoms in </a:t>
            </a:r>
            <a:r>
              <a:rPr lang="en-US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Teachers.</a:t>
            </a:r>
          </a:p>
          <a:p>
            <a:pPr lvl="1"/>
            <a:r>
              <a:rPr lang="en-US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Ferreira, </a:t>
            </a:r>
            <a:r>
              <a:rPr lang="en-US" sz="1600" dirty="0" err="1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Latorre</a:t>
            </a:r>
            <a:r>
              <a:rPr lang="en-US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, Giannini, Ghirardi, Karmann, Silva, </a:t>
            </a:r>
            <a:r>
              <a:rPr lang="en-US" sz="1600" dirty="0" err="1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Figueira</a:t>
            </a:r>
            <a:r>
              <a:rPr lang="en-US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1600" dirty="0" err="1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Jornal</a:t>
            </a:r>
            <a:r>
              <a:rPr lang="en-US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 of Voice, 2009.</a:t>
            </a:r>
            <a:endParaRPr lang="en-US" dirty="0" smtClean="0">
              <a:solidFill>
                <a:srgbClr val="052858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Voz do professor : uma revisão de 15 anos de contribuição 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fonoaudiológica. </a:t>
            </a:r>
            <a:endParaRPr lang="pt-BR" b="1" dirty="0" smtClean="0">
              <a:solidFill>
                <a:srgbClr val="052858"/>
              </a:solidFill>
              <a:latin typeface="Calibri" pitchFamily="34" charset="0"/>
              <a:cs typeface="Calibri" pitchFamily="34" charset="0"/>
            </a:endParaRPr>
          </a:p>
          <a:p>
            <a:pPr lvl="1"/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Dragone, Ferreira, Giannini, </a:t>
            </a:r>
            <a:r>
              <a:rPr lang="pt-BR" sz="1600" dirty="0" err="1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Simões-Zenari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, Vieira, Behlau.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Revista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Sociedade Brasileira de Fonoaudiologia, 2010.</a:t>
            </a:r>
            <a:endParaRPr lang="pt-BR" dirty="0" smtClean="0">
              <a:solidFill>
                <a:srgbClr val="052858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Saúde 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Vocal e gênero: diferenças em relação à saúde geral, hábitos e sintomas 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vocais.</a:t>
            </a:r>
          </a:p>
          <a:p>
            <a:pPr lvl="1"/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Ferreira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Nagamine, Giannini.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Revista Distúrbios da comunicação,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2010.</a:t>
            </a:r>
            <a:r>
              <a:rPr lang="pt-BR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A violência nas escolas e os distúrbios 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de </a:t>
            </a:r>
            <a:r>
              <a: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voz dos professores. </a:t>
            </a:r>
          </a:p>
          <a:p>
            <a:pPr lvl="1"/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Ferreira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pt-BR" sz="1600" dirty="0" err="1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Latorre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Giannini. Revista Distúrbios da comunicação, </a:t>
            </a:r>
            <a:r>
              <a:rPr lang="pt-BR" sz="1600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2011.</a:t>
            </a:r>
            <a:r>
              <a:rPr lang="pt-BR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rPr>
              <a:t>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19772" y="1124744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Principais publicações</a:t>
            </a:r>
            <a:endParaRPr lang="pt-BR" sz="2800" b="1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3797268" y="1196752"/>
            <a:ext cx="1549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Prêmios </a:t>
            </a:r>
            <a:endParaRPr lang="pt-BR" sz="2800" b="1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368533" y="1916832"/>
            <a:ext cx="8658074" cy="4320479"/>
            <a:chOff x="368533" y="2060849"/>
            <a:chExt cx="8658074" cy="4320479"/>
          </a:xfrm>
        </p:grpSpPr>
        <p:sp>
          <p:nvSpPr>
            <p:cNvPr id="4" name="CaixaDeTexto 3"/>
            <p:cNvSpPr txBox="1"/>
            <p:nvPr/>
          </p:nvSpPr>
          <p:spPr>
            <a:xfrm>
              <a:off x="368533" y="2060849"/>
              <a:ext cx="8460940" cy="2893100"/>
            </a:xfrm>
            <a:prstGeom prst="rect">
              <a:avLst/>
            </a:prstGeom>
            <a:noFill/>
            <a:ln>
              <a:solidFill>
                <a:srgbClr val="F084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square" rtlCol="0">
              <a:spAutoFit/>
            </a:bodyPr>
            <a:lstStyle/>
            <a:p>
              <a:pPr lvl="2">
                <a:spcBef>
                  <a:spcPts val="1200"/>
                </a:spcBef>
              </a:pPr>
              <a:r>
                <a:rPr lang="pt-BR" b="1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Destaque em Voz 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– Departamento de Voz, SBFa, 2006</a:t>
              </a:r>
            </a:p>
            <a:p>
              <a:pPr lvl="2">
                <a:spcBef>
                  <a:spcPts val="1200"/>
                </a:spcBef>
              </a:pPr>
              <a:r>
                <a:rPr lang="pt-BR" b="1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Prêmio de Excelência em Fonoaudiologia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SBFa, 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2010 </a:t>
              </a:r>
              <a:endParaRPr lang="pt-BR" b="1" dirty="0" smtClean="0">
                <a:solidFill>
                  <a:srgbClr val="052858"/>
                </a:solidFill>
                <a:latin typeface="Calibri" pitchFamily="34" charset="0"/>
                <a:cs typeface="Calibri" pitchFamily="34" charset="0"/>
              </a:endParaRPr>
            </a:p>
            <a:p>
              <a:pPr lvl="2">
                <a:spcBef>
                  <a:spcPts val="0"/>
                </a:spcBef>
              </a:pPr>
              <a:r>
                <a:rPr lang="pt-BR" b="1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Distúrbio de voz relacionado ao trabalho docente: um estudo caso-controle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.</a:t>
              </a:r>
            </a:p>
            <a:p>
              <a:pPr lvl="2">
                <a:spcBef>
                  <a:spcPts val="0"/>
                </a:spcBef>
              </a:pP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Susana 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Pimentel Pinto 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Giannini, 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Maria do Rosário Dias de Oliveira </a:t>
              </a:r>
              <a:r>
                <a:rPr lang="pt-BR" dirty="0" err="1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Latorre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, 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Leslie Piccolotto Ferreira 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(FSP-USP/PUC-SP).</a:t>
              </a:r>
            </a:p>
            <a:p>
              <a:pPr lvl="2">
                <a:spcBef>
                  <a:spcPts val="1200"/>
                </a:spcBef>
              </a:pPr>
              <a:r>
                <a:rPr lang="pt-BR" b="1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Menção Honrosa </a:t>
              </a:r>
              <a:r>
                <a:rPr lang="pt-BR" b="1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em Fonoaudiologia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 SBFa, 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2011</a:t>
              </a:r>
              <a:r>
                <a:rPr lang="pt-BR" b="1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 </a:t>
              </a:r>
            </a:p>
            <a:p>
              <a:pPr lvl="2">
                <a:spcBef>
                  <a:spcPts val="0"/>
                </a:spcBef>
              </a:pPr>
              <a:r>
                <a:rPr lang="pt-BR" b="1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Distúrbio de voz: como definir caso em estudos epidemiológicos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.</a:t>
              </a:r>
            </a:p>
            <a:p>
              <a:pPr lvl="2">
                <a:spcBef>
                  <a:spcPts val="0"/>
                </a:spcBef>
              </a:pP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Susana Pimentel Pinto Giannini, Maria do Rosário Dias de Oliveira </a:t>
              </a:r>
              <a:r>
                <a:rPr lang="pt-BR" dirty="0" err="1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Latorre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, Leslie Piccolotto Ferreira (FSP-USP/PUC-SP</a:t>
              </a: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).</a:t>
              </a:r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368533" y="5077053"/>
              <a:ext cx="8460940" cy="1077218"/>
            </a:xfrm>
            <a:prstGeom prst="rect">
              <a:avLst/>
            </a:prstGeom>
            <a:noFill/>
            <a:ln>
              <a:solidFill>
                <a:srgbClr val="F08400"/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0"/>
                </a:spcBef>
              </a:pPr>
              <a:r>
                <a:rPr lang="pt-BR" b="1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MELHOR CAMPANHA DA VOZ 2010</a:t>
              </a:r>
            </a:p>
            <a:p>
              <a:pPr algn="ctr">
                <a:spcBef>
                  <a:spcPts val="0"/>
                </a:spcBef>
              </a:pPr>
              <a:r>
                <a:rPr lang="pt-BR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Departamento de Voz, SBFa</a:t>
              </a:r>
            </a:p>
            <a:p>
              <a:pPr lvl="2">
                <a:spcBef>
                  <a:spcPts val="1200"/>
                </a:spcBef>
              </a:pPr>
              <a:r>
                <a:rPr lang="pt-BR" b="1" dirty="0" smtClean="0">
                  <a:solidFill>
                    <a:srgbClr val="052858"/>
                  </a:solidFill>
                  <a:latin typeface="Calibri" pitchFamily="34" charset="0"/>
                  <a:cs typeface="Calibri" pitchFamily="34" charset="0"/>
                </a:rPr>
                <a:t>     Pontifícia Universidade Católica de São Paulo – </a:t>
              </a:r>
              <a:r>
                <a:rPr lang="pt-BR" b="1" dirty="0" smtClean="0">
                  <a:solidFill>
                    <a:srgbClr val="05285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cs typeface="Calibri" pitchFamily="34" charset="0"/>
                </a:rPr>
                <a:t>LABORVOX</a:t>
              </a:r>
            </a:p>
          </p:txBody>
        </p:sp>
        <p:pic>
          <p:nvPicPr>
            <p:cNvPr id="9" name="Imagem 8" descr="Amigos da voz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67544" y="5157192"/>
              <a:ext cx="720000" cy="720000"/>
            </a:xfrm>
            <a:prstGeom prst="rect">
              <a:avLst/>
            </a:prstGeom>
            <a:effectLst>
              <a:softEdge rad="12700"/>
            </a:effectLst>
          </p:spPr>
        </p:pic>
        <p:pic>
          <p:nvPicPr>
            <p:cNvPr id="11" name="Imagem 10" descr="dia da voz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36296" y="4725144"/>
              <a:ext cx="1790311" cy="1656184"/>
            </a:xfrm>
            <a:prstGeom prst="rect">
              <a:avLst/>
            </a:prstGeom>
            <a:ln>
              <a:noFill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</p:pic>
        <p:sp>
          <p:nvSpPr>
            <p:cNvPr id="10" name="Estrela de 5 pontas 9"/>
            <p:cNvSpPr/>
            <p:nvPr/>
          </p:nvSpPr>
          <p:spPr>
            <a:xfrm>
              <a:off x="1259632" y="5733256"/>
              <a:ext cx="360040" cy="360040"/>
            </a:xfrm>
            <a:prstGeom prst="star5">
              <a:avLst/>
            </a:prstGeom>
            <a:solidFill>
              <a:srgbClr val="FFC000"/>
            </a:solidFill>
            <a:ln w="6350">
              <a:solidFill>
                <a:srgbClr val="F08400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3075" name="Picture 3" descr="C:\Users\Susana\Desktop\SBFa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60518" y="2132856"/>
              <a:ext cx="727106" cy="648072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426</Words>
  <Application>Microsoft Office PowerPoint</Application>
  <PresentationFormat>Apresentação na tela (4:3)</PresentationFormat>
  <Paragraphs>37</Paragraphs>
  <Slides>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de slides</vt:lpstr>
      </vt:variant>
      <vt:variant>
        <vt:i4>3</vt:i4>
      </vt:variant>
    </vt:vector>
  </HeadingPairs>
  <TitlesOfParts>
    <vt:vector size="6" baseType="lpstr">
      <vt:lpstr>Design padrão</vt:lpstr>
      <vt:lpstr>Foto do Photo Editor</vt:lpstr>
      <vt:lpstr>Imagem de bitmap</vt:lpstr>
      <vt:lpstr>Slide 1</vt:lpstr>
      <vt:lpstr>Slide 2</vt:lpstr>
      <vt:lpstr>Slide 3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Susana</cp:lastModifiedBy>
  <cp:revision>51</cp:revision>
  <dcterms:created xsi:type="dcterms:W3CDTF">2011-08-17T20:46:47Z</dcterms:created>
  <dcterms:modified xsi:type="dcterms:W3CDTF">2012-11-10T23:29:13Z</dcterms:modified>
</cp:coreProperties>
</file>