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6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400"/>
    <a:srgbClr val="05285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9188" autoAdjust="0"/>
  </p:normalViewPr>
  <p:slideViewPr>
    <p:cSldViewPr>
      <p:cViewPr>
        <p:scale>
          <a:sx n="100" d="100"/>
          <a:sy n="100" d="100"/>
        </p:scale>
        <p:origin x="-216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76223-414C-45E1-BB1F-6EA581BD19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ED2A6-D146-499B-A935-08CCBD8A3F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7C448-5F5F-48CC-A046-B7F7B8FB8EA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E9F1F-9278-45B5-AEA6-B444E2FDC2D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79389-A4E2-4E94-9DEA-0887FCE36D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1F105-040C-432F-A7CC-1253358B18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A64C9-F4FC-4F6E-A2D1-7D4A0F0B81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EF984-4F27-4A59-8442-8464B0D2E9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AEC38-9861-40CA-B0A9-2C83629850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93030-6DAA-42F0-B064-8E7F6750A15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42B17-72A7-4355-953D-B693564AFB7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3AC32DA-82DE-497E-B7F2-AAC27861AE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cfonseca@pucsp.b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lattes.cnpq.br/5397033022898353" TargetMode="External"/><Relationship Id="rId2" Type="http://schemas.openxmlformats.org/officeDocument/2006/relationships/hyperlink" Target="http://lattes.cnpq.br/245180343624351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lattes.cnpq.br/8930592326486999" TargetMode="External"/><Relationship Id="rId4" Type="http://schemas.openxmlformats.org/officeDocument/2006/relationships/hyperlink" Target="http://lattes.cnpq.br/595779891064908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57775" y="1214422"/>
            <a:ext cx="4086225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Espaço Reservado para Conteúdo 7"/>
          <p:cNvSpPr>
            <a:spLocks noGrp="1"/>
          </p:cNvSpPr>
          <p:nvPr>
            <p:ph sz="half" idx="4294967295"/>
          </p:nvPr>
        </p:nvSpPr>
        <p:spPr>
          <a:xfrm>
            <a:off x="0" y="1600200"/>
            <a:ext cx="4929190" cy="5114925"/>
          </a:xfrm>
        </p:spPr>
        <p:txBody>
          <a:bodyPr/>
          <a:lstStyle/>
          <a:p>
            <a:pPr>
              <a:buNone/>
            </a:pPr>
            <a:endParaRPr lang="pt-BR" dirty="0" smtClean="0"/>
          </a:p>
          <a:p>
            <a:pPr algn="ctr">
              <a:buNone/>
            </a:pPr>
            <a:r>
              <a:rPr lang="pt-BR" sz="2400" dirty="0" smtClean="0">
                <a:solidFill>
                  <a:srgbClr val="002060"/>
                </a:solidFill>
              </a:rPr>
              <a:t>Suzana </a:t>
            </a:r>
            <a:r>
              <a:rPr lang="pt-BR" sz="2400" dirty="0" err="1" smtClean="0">
                <a:solidFill>
                  <a:srgbClr val="002060"/>
                </a:solidFill>
              </a:rPr>
              <a:t>Carielo</a:t>
            </a:r>
            <a:r>
              <a:rPr lang="pt-BR" sz="2400" dirty="0" smtClean="0">
                <a:solidFill>
                  <a:srgbClr val="002060"/>
                </a:solidFill>
              </a:rPr>
              <a:t> da Fonseca</a:t>
            </a:r>
          </a:p>
          <a:p>
            <a:pPr algn="ctr">
              <a:buNone/>
            </a:pPr>
            <a:r>
              <a:rPr lang="pt-BR" sz="2400" dirty="0" smtClean="0">
                <a:solidFill>
                  <a:srgbClr val="7030A0"/>
                </a:solidFill>
                <a:hlinkClick r:id="rId3"/>
              </a:rPr>
              <a:t>scfonseca@pucsp.br</a:t>
            </a:r>
            <a:endParaRPr lang="pt-BR" sz="24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endParaRPr lang="pt-BR" sz="2400" dirty="0" smtClean="0">
              <a:solidFill>
                <a:srgbClr val="7030A0"/>
              </a:solidFill>
            </a:endParaRPr>
          </a:p>
          <a:p>
            <a:pPr algn="just">
              <a:buNone/>
            </a:pPr>
            <a:r>
              <a:rPr lang="pt-BR" sz="2000" b="1" dirty="0" smtClean="0">
                <a:solidFill>
                  <a:srgbClr val="7030A0"/>
                </a:solidFill>
              </a:rPr>
              <a:t>Fonoaudióloga</a:t>
            </a:r>
            <a:r>
              <a:rPr lang="pt-BR" sz="2000" dirty="0" smtClean="0">
                <a:solidFill>
                  <a:srgbClr val="7030A0"/>
                </a:solidFill>
              </a:rPr>
              <a:t> PUCSP – 1988</a:t>
            </a:r>
          </a:p>
          <a:p>
            <a:pPr algn="just">
              <a:buNone/>
            </a:pPr>
            <a:r>
              <a:rPr lang="pt-BR" sz="2000" b="1" dirty="0" smtClean="0">
                <a:solidFill>
                  <a:srgbClr val="7030A0"/>
                </a:solidFill>
              </a:rPr>
              <a:t>Mestre</a:t>
            </a:r>
            <a:r>
              <a:rPr lang="pt-BR" sz="2000" dirty="0" smtClean="0">
                <a:solidFill>
                  <a:srgbClr val="7030A0"/>
                </a:solidFill>
              </a:rPr>
              <a:t> em Lingüística Aplicada </a:t>
            </a:r>
            <a:r>
              <a:rPr lang="pt-BR" sz="2000" dirty="0" smtClean="0">
                <a:solidFill>
                  <a:srgbClr val="7030A0"/>
                </a:solidFill>
              </a:rPr>
              <a:t>e Ensino </a:t>
            </a:r>
            <a:r>
              <a:rPr lang="pt-BR" sz="2000" dirty="0" smtClean="0">
                <a:solidFill>
                  <a:srgbClr val="7030A0"/>
                </a:solidFill>
              </a:rPr>
              <a:t>de </a:t>
            </a:r>
            <a:r>
              <a:rPr lang="pt-BR" sz="2000" dirty="0" smtClean="0">
                <a:solidFill>
                  <a:srgbClr val="7030A0"/>
                </a:solidFill>
              </a:rPr>
              <a:t>Línguas – LAEL -1995</a:t>
            </a:r>
          </a:p>
          <a:p>
            <a:pPr algn="just">
              <a:buNone/>
            </a:pPr>
            <a:r>
              <a:rPr lang="pt-BR" sz="2000" b="1" dirty="0" smtClean="0">
                <a:solidFill>
                  <a:srgbClr val="7030A0"/>
                </a:solidFill>
              </a:rPr>
              <a:t>Doutora </a:t>
            </a:r>
            <a:r>
              <a:rPr lang="pt-BR" sz="2000" dirty="0" smtClean="0">
                <a:solidFill>
                  <a:srgbClr val="7030A0"/>
                </a:solidFill>
              </a:rPr>
              <a:t>em Lingüística Aplicada e Estudos da Linguagem – LAEL – 2002</a:t>
            </a:r>
          </a:p>
          <a:p>
            <a:pPr algn="just">
              <a:buNone/>
            </a:pPr>
            <a:r>
              <a:rPr lang="pt-BR" sz="2000" b="1" dirty="0" smtClean="0">
                <a:solidFill>
                  <a:srgbClr val="7030A0"/>
                </a:solidFill>
              </a:rPr>
              <a:t>Especialista </a:t>
            </a:r>
            <a:r>
              <a:rPr lang="pt-BR" sz="2000" dirty="0" smtClean="0">
                <a:solidFill>
                  <a:srgbClr val="7030A0"/>
                </a:solidFill>
              </a:rPr>
              <a:t>em Projetos Sociais: Gestão e Perspectivas – SENAC - 2011</a:t>
            </a:r>
            <a:endParaRPr lang="pt-BR" sz="2000" b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endParaRPr lang="pt-BR" sz="24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pt-BR" sz="2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285884"/>
          </a:xfrm>
        </p:spPr>
        <p:txBody>
          <a:bodyPr/>
          <a:lstStyle/>
          <a:p>
            <a:pPr eaLnBrk="1" hangingPunct="1">
              <a:defRPr/>
            </a:pPr>
            <a:r>
              <a:rPr lang="pt-BR" sz="3200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EXPERIÊNCIA PROFISSONAL</a:t>
            </a:r>
            <a:endParaRPr lang="pt-BR" sz="3200" dirty="0"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68733"/>
          </a:xfrm>
        </p:spPr>
        <p:txBody>
          <a:bodyPr/>
          <a:lstStyle/>
          <a:p>
            <a:r>
              <a:rPr lang="pt-BR" sz="2800" dirty="0" smtClean="0">
                <a:solidFill>
                  <a:srgbClr val="7030A0"/>
                </a:solidFill>
              </a:rPr>
              <a:t>Fonoaudióloga Clínica </a:t>
            </a:r>
            <a:r>
              <a:rPr lang="pt-BR" sz="2800" dirty="0" smtClean="0"/>
              <a:t>– atendimento de pacientes afásicos (</a:t>
            </a:r>
            <a:r>
              <a:rPr lang="pt-BR" sz="2800" dirty="0" err="1" smtClean="0"/>
              <a:t>Derdic</a:t>
            </a:r>
            <a:r>
              <a:rPr lang="pt-BR" sz="2800" dirty="0" smtClean="0"/>
              <a:t> e clínica particular);  </a:t>
            </a:r>
          </a:p>
          <a:p>
            <a:r>
              <a:rPr lang="pt-BR" sz="2800" dirty="0" smtClean="0">
                <a:solidFill>
                  <a:srgbClr val="7030A0"/>
                </a:solidFill>
              </a:rPr>
              <a:t>Pesquisadora</a:t>
            </a:r>
            <a:r>
              <a:rPr lang="pt-BR" sz="2800" dirty="0" smtClean="0"/>
              <a:t> CNPq no Grupo Aquisição, Patologias e Clínica de Linguagem, com ênfase na investigação das </a:t>
            </a:r>
            <a:r>
              <a:rPr lang="pt-BR" sz="2800" dirty="0" smtClean="0">
                <a:solidFill>
                  <a:srgbClr val="7030A0"/>
                </a:solidFill>
              </a:rPr>
              <a:t>afasias</a:t>
            </a:r>
            <a:r>
              <a:rPr lang="pt-BR" sz="2800" dirty="0" smtClean="0"/>
              <a:t> e </a:t>
            </a:r>
            <a:r>
              <a:rPr lang="pt-BR" sz="2800" dirty="0" smtClean="0">
                <a:solidFill>
                  <a:srgbClr val="7030A0"/>
                </a:solidFill>
              </a:rPr>
              <a:t>demências</a:t>
            </a:r>
            <a:r>
              <a:rPr lang="pt-BR" sz="2800" dirty="0" smtClean="0"/>
              <a:t>; </a:t>
            </a:r>
          </a:p>
          <a:p>
            <a:r>
              <a:rPr lang="pt-BR" sz="2800" dirty="0" smtClean="0">
                <a:solidFill>
                  <a:srgbClr val="7030A0"/>
                </a:solidFill>
              </a:rPr>
              <a:t>Pesquisadora na Área da Gerontologia</a:t>
            </a:r>
            <a:r>
              <a:rPr lang="pt-BR" sz="2800" dirty="0" smtClean="0"/>
              <a:t>; </a:t>
            </a:r>
          </a:p>
          <a:p>
            <a:r>
              <a:rPr lang="pt-BR" sz="2800" dirty="0" smtClean="0">
                <a:solidFill>
                  <a:srgbClr val="7030A0"/>
                </a:solidFill>
              </a:rPr>
              <a:t>Docente</a:t>
            </a:r>
            <a:r>
              <a:rPr lang="pt-BR" sz="2800" dirty="0" smtClean="0"/>
              <a:t> no Curso de </a:t>
            </a:r>
            <a:r>
              <a:rPr lang="pt-BR" sz="2800" dirty="0" err="1" smtClean="0">
                <a:solidFill>
                  <a:srgbClr val="7030A0"/>
                </a:solidFill>
              </a:rPr>
              <a:t>Fonoaudiologia</a:t>
            </a:r>
            <a:r>
              <a:rPr lang="pt-BR" sz="2800" dirty="0" smtClean="0"/>
              <a:t> da PUCSP – 1992 a 2005;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285884"/>
          </a:xfrm>
        </p:spPr>
        <p:txBody>
          <a:bodyPr/>
          <a:lstStyle/>
          <a:p>
            <a:pPr eaLnBrk="1" hangingPunct="1">
              <a:defRPr/>
            </a:pPr>
            <a:r>
              <a:rPr lang="pt-BR" sz="3200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EXPERIÊNCIA PROFISSONAL</a:t>
            </a:r>
            <a:endParaRPr lang="pt-BR" sz="3200" dirty="0"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72032"/>
          </a:xfrm>
        </p:spPr>
        <p:txBody>
          <a:bodyPr/>
          <a:lstStyle/>
          <a:p>
            <a:pPr algn="just"/>
            <a:endParaRPr lang="pt-BR" sz="2800" dirty="0" smtClean="0"/>
          </a:p>
          <a:p>
            <a:pPr algn="just"/>
            <a:r>
              <a:rPr lang="pt-BR" sz="2800" dirty="0" smtClean="0">
                <a:solidFill>
                  <a:srgbClr val="7030A0"/>
                </a:solidFill>
              </a:rPr>
              <a:t>Docente</a:t>
            </a:r>
            <a:r>
              <a:rPr lang="pt-BR" sz="2800" dirty="0" smtClean="0"/>
              <a:t> no Programa de Estudos Pós-Graduados em </a:t>
            </a:r>
            <a:r>
              <a:rPr lang="pt-BR" sz="2800" dirty="0" smtClean="0">
                <a:solidFill>
                  <a:srgbClr val="7030A0"/>
                </a:solidFill>
              </a:rPr>
              <a:t>Gerontologia</a:t>
            </a:r>
            <a:r>
              <a:rPr lang="pt-BR" sz="2800" dirty="0" smtClean="0"/>
              <a:t> da PUCSP – 2007 até o momento; </a:t>
            </a:r>
          </a:p>
          <a:p>
            <a:pPr algn="just"/>
            <a:r>
              <a:rPr lang="pt-BR" sz="2800" dirty="0" smtClean="0">
                <a:solidFill>
                  <a:srgbClr val="7030A0"/>
                </a:solidFill>
              </a:rPr>
              <a:t>Coordenadora d</a:t>
            </a:r>
            <a:r>
              <a:rPr lang="pt-BR" sz="2800" dirty="0" smtClean="0"/>
              <a:t>o Programa de Estudos Pós-Graduados em Gerontologia da PUCSP – 2011 até o momento; </a:t>
            </a:r>
          </a:p>
          <a:p>
            <a:pPr algn="just"/>
            <a:r>
              <a:rPr lang="pt-BR" sz="2800" dirty="0" smtClean="0">
                <a:solidFill>
                  <a:srgbClr val="7030A0"/>
                </a:solidFill>
              </a:rPr>
              <a:t>Líder</a:t>
            </a:r>
            <a:r>
              <a:rPr lang="pt-BR" sz="2800" dirty="0" smtClean="0"/>
              <a:t> do Grupo de Pesquisa CNPq “A Fragilização da Velhice e o Exercício Clínico no Campo da Gerontologia”;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285884"/>
          </a:xfrm>
        </p:spPr>
        <p:txBody>
          <a:bodyPr/>
          <a:lstStyle/>
          <a:p>
            <a:pPr eaLnBrk="1" hangingPunct="1">
              <a:defRPr/>
            </a:pPr>
            <a:r>
              <a:rPr lang="pt-BR" sz="3200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EXPERIÊNCIA PROFISSONAL</a:t>
            </a:r>
            <a:endParaRPr lang="pt-BR" sz="3200" dirty="0"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72032"/>
          </a:xfrm>
        </p:spPr>
        <p:txBody>
          <a:bodyPr/>
          <a:lstStyle/>
          <a:p>
            <a:pPr algn="just"/>
            <a:r>
              <a:rPr lang="pt-BR" sz="2800" dirty="0" smtClean="0">
                <a:solidFill>
                  <a:srgbClr val="7030A0"/>
                </a:solidFill>
              </a:rPr>
              <a:t>Coordenadora</a:t>
            </a:r>
            <a:r>
              <a:rPr lang="pt-BR" sz="2800" dirty="0" smtClean="0"/>
              <a:t> das Atividades do Centro de Atendimento a Afásicos (</a:t>
            </a:r>
            <a:r>
              <a:rPr lang="pt-BR" sz="2800" dirty="0" err="1" smtClean="0">
                <a:solidFill>
                  <a:srgbClr val="7030A0"/>
                </a:solidFill>
              </a:rPr>
              <a:t>CAAf</a:t>
            </a:r>
            <a:r>
              <a:rPr lang="pt-BR" sz="2800" dirty="0" smtClean="0"/>
              <a:t>) da </a:t>
            </a:r>
            <a:r>
              <a:rPr lang="pt-BR" sz="2800" dirty="0" err="1" smtClean="0"/>
              <a:t>Derdic</a:t>
            </a:r>
            <a:r>
              <a:rPr lang="pt-BR" sz="2800" dirty="0" smtClean="0"/>
              <a:t>/PUCSP; </a:t>
            </a:r>
          </a:p>
          <a:p>
            <a:pPr algn="just"/>
            <a:r>
              <a:rPr lang="pt-BR" sz="2800" dirty="0" smtClean="0">
                <a:solidFill>
                  <a:srgbClr val="7030A0"/>
                </a:solidFill>
              </a:rPr>
              <a:t>Supervisora</a:t>
            </a:r>
            <a:r>
              <a:rPr lang="pt-BR" sz="2800" dirty="0" smtClean="0"/>
              <a:t> de Estágio na </a:t>
            </a:r>
            <a:r>
              <a:rPr lang="pt-BR" sz="2800" dirty="0" err="1" smtClean="0"/>
              <a:t>Derdic</a:t>
            </a:r>
            <a:r>
              <a:rPr lang="pt-BR" sz="2800" dirty="0" smtClean="0"/>
              <a:t>/PUCSP;</a:t>
            </a:r>
          </a:p>
          <a:p>
            <a:pPr algn="just"/>
            <a:r>
              <a:rPr lang="pt-BR" sz="2800" dirty="0" smtClean="0">
                <a:solidFill>
                  <a:srgbClr val="7030A0"/>
                </a:solidFill>
              </a:rPr>
              <a:t>Docente</a:t>
            </a:r>
            <a:r>
              <a:rPr lang="pt-BR" sz="2800" dirty="0" smtClean="0"/>
              <a:t> do Curso de </a:t>
            </a:r>
            <a:r>
              <a:rPr lang="pt-BR" sz="2800" dirty="0" smtClean="0">
                <a:solidFill>
                  <a:srgbClr val="7030A0"/>
                </a:solidFill>
              </a:rPr>
              <a:t>Aprimoramento</a:t>
            </a:r>
            <a:r>
              <a:rPr lang="pt-BR" sz="2800" dirty="0" smtClean="0"/>
              <a:t> da </a:t>
            </a:r>
            <a:r>
              <a:rPr lang="pt-BR" sz="2800" dirty="0" err="1" smtClean="0"/>
              <a:t>Derdic</a:t>
            </a:r>
            <a:r>
              <a:rPr lang="pt-BR" sz="2800" dirty="0" smtClean="0"/>
              <a:t>/PUCSP; </a:t>
            </a:r>
          </a:p>
          <a:p>
            <a:pPr algn="just"/>
            <a:r>
              <a:rPr lang="pt-BR" sz="2800" dirty="0" smtClean="0">
                <a:solidFill>
                  <a:srgbClr val="7030A0"/>
                </a:solidFill>
              </a:rPr>
              <a:t>Docente </a:t>
            </a:r>
            <a:r>
              <a:rPr lang="pt-BR" sz="2800" dirty="0" smtClean="0"/>
              <a:t>do Curso de </a:t>
            </a:r>
            <a:r>
              <a:rPr lang="pt-BR" sz="2800" dirty="0" smtClean="0">
                <a:solidFill>
                  <a:srgbClr val="7030A0"/>
                </a:solidFill>
              </a:rPr>
              <a:t>Especialização</a:t>
            </a:r>
            <a:r>
              <a:rPr lang="pt-BR" sz="2800" dirty="0" smtClean="0"/>
              <a:t> “Formação em Clínica de Linguagem” do NFCL (Núcleo de Formação em Clínica de Linguagem) – 2004 a 2007</a:t>
            </a:r>
          </a:p>
          <a:p>
            <a:pPr algn="just"/>
            <a:endParaRPr lang="pt-B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285884"/>
          </a:xfrm>
        </p:spPr>
        <p:txBody>
          <a:bodyPr/>
          <a:lstStyle/>
          <a:p>
            <a:pPr eaLnBrk="1" hangingPunct="1">
              <a:defRPr/>
            </a:pPr>
            <a:r>
              <a:rPr lang="pt-BR" sz="3200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EXPERIÊNCIA PROFISSONAL</a:t>
            </a:r>
            <a:endParaRPr lang="pt-BR" sz="3200" dirty="0"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72032"/>
          </a:xfrm>
        </p:spPr>
        <p:txBody>
          <a:bodyPr/>
          <a:lstStyle/>
          <a:p>
            <a:pPr algn="just"/>
            <a:r>
              <a:rPr lang="pt-BR" sz="2800" b="1" dirty="0" smtClean="0">
                <a:solidFill>
                  <a:srgbClr val="FFC000"/>
                </a:solidFill>
              </a:rPr>
              <a:t>Prêmios e Títulos: </a:t>
            </a:r>
          </a:p>
          <a:p>
            <a:pPr algn="just">
              <a:buNone/>
            </a:pPr>
            <a:r>
              <a:rPr lang="pt-BR" sz="2000" dirty="0" smtClean="0">
                <a:solidFill>
                  <a:srgbClr val="7030A0"/>
                </a:solidFill>
              </a:rPr>
              <a:t>2008</a:t>
            </a:r>
            <a:r>
              <a:rPr lang="pt-BR" sz="2000" dirty="0" smtClean="0"/>
              <a:t> – Melhor Trabalho de Iniciação Científica na Área de Lingüística, Letras e Artes. Título: Sobre a Afasia na </a:t>
            </a:r>
            <a:r>
              <a:rPr lang="pt-BR" sz="2000" dirty="0" err="1" smtClean="0"/>
              <a:t>Fonoaudiologia</a:t>
            </a:r>
            <a:r>
              <a:rPr lang="pt-BR" sz="2000" dirty="0" smtClean="0"/>
              <a:t> Brasileira;</a:t>
            </a:r>
          </a:p>
          <a:p>
            <a:pPr algn="just">
              <a:buNone/>
            </a:pPr>
            <a:r>
              <a:rPr lang="pt-BR" sz="2000" dirty="0" smtClean="0">
                <a:solidFill>
                  <a:srgbClr val="7030A0"/>
                </a:solidFill>
              </a:rPr>
              <a:t>2005</a:t>
            </a:r>
            <a:r>
              <a:rPr lang="pt-BR" sz="2000" dirty="0" smtClean="0"/>
              <a:t> – Melhor Trabalho de Iniciação Científica na Área da </a:t>
            </a:r>
            <a:r>
              <a:rPr lang="pt-BR" sz="2000" dirty="0" err="1" smtClean="0"/>
              <a:t>Fonoaudiologia</a:t>
            </a:r>
            <a:r>
              <a:rPr lang="pt-BR" sz="2000" dirty="0" smtClean="0"/>
              <a:t>. Título: “Por quê (e como) incluir a família no processo terapêutico </a:t>
            </a:r>
            <a:r>
              <a:rPr lang="pt-BR" sz="2000" dirty="0" err="1" smtClean="0"/>
              <a:t>fonoaudiológico</a:t>
            </a:r>
            <a:r>
              <a:rPr lang="pt-BR" sz="2000" dirty="0" smtClean="0"/>
              <a:t>?”; </a:t>
            </a:r>
          </a:p>
          <a:p>
            <a:pPr algn="just">
              <a:buNone/>
            </a:pPr>
            <a:r>
              <a:rPr lang="pt-BR" sz="2000" dirty="0" smtClean="0">
                <a:solidFill>
                  <a:srgbClr val="7030A0"/>
                </a:solidFill>
              </a:rPr>
              <a:t>2005</a:t>
            </a:r>
            <a:r>
              <a:rPr lang="pt-BR" sz="2000" dirty="0" smtClean="0"/>
              <a:t> – Projeto de Extensão Universitária “O atendimento clínico do afásico: diagnóstico, tratamento e prognóstico” escolhido para representar a PUCSP no Congresso Ibero-Americano de Extensão Universitária; </a:t>
            </a:r>
          </a:p>
          <a:p>
            <a:pPr algn="just">
              <a:buNone/>
            </a:pPr>
            <a:r>
              <a:rPr lang="pt-BR" sz="2000" dirty="0" smtClean="0">
                <a:solidFill>
                  <a:srgbClr val="7030A0"/>
                </a:solidFill>
              </a:rPr>
              <a:t>2002</a:t>
            </a:r>
            <a:r>
              <a:rPr lang="pt-BR" sz="2000" dirty="0" smtClean="0"/>
              <a:t> – Indicação para o prêmio da ANPOLL de 2006 com a tese de doutoramento: “O afásico na clínica de Linguagem” (LAEL, PUCSP)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786454"/>
          </a:xfrm>
        </p:spPr>
        <p:txBody>
          <a:bodyPr/>
          <a:lstStyle/>
          <a:p>
            <a:pPr algn="ctr"/>
            <a:endParaRPr lang="pt-BR" sz="2000" b="1" dirty="0" smtClean="0">
              <a:solidFill>
                <a:srgbClr val="FFC000"/>
              </a:solidFill>
            </a:endParaRPr>
          </a:p>
          <a:p>
            <a:pPr algn="ctr"/>
            <a:r>
              <a:rPr lang="pt-BR" sz="2000" b="1" dirty="0" smtClean="0">
                <a:solidFill>
                  <a:srgbClr val="FFC000"/>
                </a:solidFill>
              </a:rPr>
              <a:t>Publicações Recentes: </a:t>
            </a:r>
          </a:p>
          <a:p>
            <a:pPr algn="ctr"/>
            <a:endParaRPr lang="pt-BR" sz="2000" b="1" dirty="0" smtClean="0">
              <a:solidFill>
                <a:srgbClr val="FFC000"/>
              </a:solidFill>
            </a:endParaRPr>
          </a:p>
          <a:p>
            <a:pPr algn="just">
              <a:buNone/>
            </a:pPr>
            <a:r>
              <a:rPr lang="pt-BR" sz="1100" b="1" dirty="0" smtClean="0"/>
              <a:t>FONSECA</a:t>
            </a:r>
            <a:r>
              <a:rPr lang="pt-BR" sz="1100" b="1" dirty="0" smtClean="0"/>
              <a:t>, S. C.</a:t>
            </a:r>
            <a:r>
              <a:rPr lang="pt-BR" sz="1100" dirty="0" smtClean="0"/>
              <a:t> ; </a:t>
            </a:r>
            <a:r>
              <a:rPr lang="pt-BR" sz="1100" dirty="0" smtClean="0">
                <a:hlinkClick r:id="rId2" tooltip="Clique para visualizar o currículo"/>
              </a:rPr>
              <a:t>ARANTES, L. M. G.</a:t>
            </a:r>
            <a:r>
              <a:rPr lang="pt-BR" sz="1100" dirty="0" smtClean="0"/>
              <a:t> . Efeitos da Escrita na Clínica de Linguagem. In: Maria Francisca </a:t>
            </a:r>
            <a:r>
              <a:rPr lang="pt-BR" sz="1100" dirty="0" err="1" smtClean="0"/>
              <a:t>Lier-DeVitto</a:t>
            </a:r>
            <a:r>
              <a:rPr lang="pt-BR" sz="1100" dirty="0" smtClean="0"/>
              <a:t>; Lucia Arantes. (Org.). Faces da Escrita. Linguagem, Clínica, Escola.. Faces da Escrita. Linguagem, Clínica, Escola.. 1ªed.São Paulo: Mercado das Letras, 2011, v. , p. 117-142.</a:t>
            </a:r>
          </a:p>
          <a:p>
            <a:pPr algn="just">
              <a:buNone/>
            </a:pPr>
            <a:r>
              <a:rPr lang="pt-BR" sz="1100" b="1" dirty="0" smtClean="0"/>
              <a:t>FONSECA, S. C.</a:t>
            </a:r>
            <a:r>
              <a:rPr lang="pt-BR" sz="1100" dirty="0" smtClean="0"/>
              <a:t> ; </a:t>
            </a:r>
            <a:r>
              <a:rPr lang="pt-BR" sz="1100" dirty="0" smtClean="0">
                <a:hlinkClick r:id="rId3"/>
              </a:rPr>
              <a:t>LIER-DEVITTO, M. F.</a:t>
            </a:r>
            <a:r>
              <a:rPr lang="pt-BR" sz="1100" dirty="0" smtClean="0"/>
              <a:t> . O CENTRO DE ATENDIMENTO A AFÁSICOS (</a:t>
            </a:r>
            <a:r>
              <a:rPr lang="pt-BR" sz="1100" dirty="0" err="1" smtClean="0"/>
              <a:t>CAAf</a:t>
            </a:r>
            <a:r>
              <a:rPr lang="pt-BR" sz="1100" dirty="0" smtClean="0"/>
              <a:t>) DA DERDIC/PUCSP: ATENDIMENTO CLÍNICO, INCLUSÃO SOCIAL E ATENÇÃO À FAMÍLIA. In: </a:t>
            </a:r>
            <a:r>
              <a:rPr lang="pt-BR" sz="1100" dirty="0" err="1" smtClean="0"/>
              <a:t>Marcolino</a:t>
            </a:r>
            <a:r>
              <a:rPr lang="pt-BR" sz="1100" dirty="0" smtClean="0"/>
              <a:t>, J.; Oliveira, </a:t>
            </a:r>
            <a:r>
              <a:rPr lang="pt-BR" sz="1100" dirty="0" err="1" smtClean="0"/>
              <a:t>J.P.Zaboroski..</a:t>
            </a:r>
            <a:r>
              <a:rPr lang="pt-BR" sz="1100" dirty="0" smtClean="0"/>
              <a:t> (Org.). Perspectivas em </a:t>
            </a:r>
            <a:r>
              <a:rPr lang="pt-BR" sz="1100" dirty="0" err="1" smtClean="0"/>
              <a:t>Fonoaudiologia</a:t>
            </a:r>
            <a:r>
              <a:rPr lang="pt-BR" sz="1100" dirty="0" smtClean="0"/>
              <a:t>: refletindo sobre ações na comunidade. Perspectivas em </a:t>
            </a:r>
            <a:r>
              <a:rPr lang="pt-BR" sz="1100" dirty="0" err="1" smtClean="0"/>
              <a:t>Fonoaudiologia</a:t>
            </a:r>
            <a:r>
              <a:rPr lang="pt-BR" sz="1100" dirty="0" smtClean="0"/>
              <a:t>: refletindo sobre ações na comunidade. 1ªed.São José dos Campos: Pulso Editorial, 2010, v. , p. 67-81.</a:t>
            </a:r>
          </a:p>
          <a:p>
            <a:pPr>
              <a:buNone/>
            </a:pPr>
            <a:r>
              <a:rPr lang="pt-BR" sz="1100" b="1" dirty="0" smtClean="0"/>
              <a:t>FONSECA, S. C.</a:t>
            </a:r>
            <a:r>
              <a:rPr lang="pt-BR" sz="1100" dirty="0" smtClean="0"/>
              <a:t> . A Clínica de Linguagem com Afásicos. In: </a:t>
            </a:r>
            <a:r>
              <a:rPr lang="pt-BR" sz="1100" dirty="0" err="1" smtClean="0"/>
              <a:t>Mancopes</a:t>
            </a:r>
            <a:r>
              <a:rPr lang="pt-BR" sz="1100" dirty="0" smtClean="0"/>
              <a:t>, R.; Santana, A. P.. (Org.). Perspectivas na Clínica das Afasias: O Sujeito e o Discurso. Perspectivas na Clínica das Afasias: O Sujeito e o Discurso. 1ªed.São Paulo: Livraria Santos Editora, 2009, v. 1, p. </a:t>
            </a:r>
            <a:r>
              <a:rPr lang="pt-BR" sz="1100" dirty="0" smtClean="0"/>
              <a:t>41-70.</a:t>
            </a:r>
          </a:p>
          <a:p>
            <a:pPr>
              <a:buNone/>
            </a:pPr>
            <a:r>
              <a:rPr lang="pt-BR" sz="1100" b="1" dirty="0" smtClean="0"/>
              <a:t>FONSECA, S. C.</a:t>
            </a:r>
            <a:r>
              <a:rPr lang="pt-BR" sz="1100" dirty="0" smtClean="0"/>
              <a:t> ; </a:t>
            </a:r>
            <a:r>
              <a:rPr lang="pt-BR" sz="1100" dirty="0" smtClean="0">
                <a:hlinkClick r:id="rId3"/>
              </a:rPr>
              <a:t>LIER-DEVITTO, M. F.</a:t>
            </a:r>
            <a:r>
              <a:rPr lang="pt-BR" sz="1100" dirty="0" smtClean="0"/>
              <a:t> . Considerações sobre equívoco e diálogo na clínica de linguagem. In: </a:t>
            </a:r>
            <a:r>
              <a:rPr lang="pt-BR" sz="1100" dirty="0" err="1" smtClean="0"/>
              <a:t>Denilda</a:t>
            </a:r>
            <a:r>
              <a:rPr lang="pt-BR" sz="1100" dirty="0" smtClean="0"/>
              <a:t> Moura. (Org.). Os Desafios da língua: pesquisa em língua falada e escrita. Os Desafios da língua: pesquisa em língua falada e escrita. 1ª</a:t>
            </a:r>
            <a:r>
              <a:rPr lang="pt-BR" sz="1100" dirty="0" err="1" smtClean="0"/>
              <a:t>ed.Maceió</a:t>
            </a:r>
            <a:r>
              <a:rPr lang="pt-BR" sz="1100" dirty="0" smtClean="0"/>
              <a:t>: EDUFAL, 2008, v. , p. 489-492.</a:t>
            </a:r>
          </a:p>
          <a:p>
            <a:pPr>
              <a:buNone/>
            </a:pPr>
            <a:r>
              <a:rPr lang="pt-BR" sz="1100" b="1" dirty="0" smtClean="0"/>
              <a:t>FONSECA, S. C.</a:t>
            </a:r>
            <a:r>
              <a:rPr lang="pt-BR" sz="1100" dirty="0" smtClean="0"/>
              <a:t> . Corpo e Linguagem na Monografia de Freud. In: Nina V. de Araújo Leite &amp; Flavia </a:t>
            </a:r>
            <a:r>
              <a:rPr lang="pt-BR" sz="1100" dirty="0" err="1" smtClean="0"/>
              <a:t>Trocoli</a:t>
            </a:r>
            <a:r>
              <a:rPr lang="pt-BR" sz="1100" dirty="0" smtClean="0"/>
              <a:t>. (Org.). Um retorno a Freud. Um retorno a Freud. 1ª</a:t>
            </a:r>
            <a:r>
              <a:rPr lang="pt-BR" sz="1100" dirty="0" err="1" smtClean="0"/>
              <a:t>ed.Campinas</a:t>
            </a:r>
            <a:r>
              <a:rPr lang="pt-BR" sz="1100" dirty="0" smtClean="0"/>
              <a:t>: Mercado das Letras, 2008, v. , p. 339-348.</a:t>
            </a:r>
          </a:p>
          <a:p>
            <a:pPr>
              <a:buNone/>
            </a:pPr>
            <a:r>
              <a:rPr lang="pt-BR" sz="1100" u="sng" dirty="0" smtClean="0">
                <a:hlinkClick r:id="rId4"/>
              </a:rPr>
              <a:t>Dias, M. H. M. S.</a:t>
            </a:r>
            <a:r>
              <a:rPr lang="pt-BR" sz="1100" dirty="0" smtClean="0"/>
              <a:t> ; </a:t>
            </a:r>
            <a:r>
              <a:rPr lang="pt-BR" sz="1100" b="1" dirty="0" smtClean="0"/>
              <a:t>FONSECA, S. C.</a:t>
            </a:r>
            <a:r>
              <a:rPr lang="pt-BR" sz="1100" dirty="0" smtClean="0"/>
              <a:t> . O atendimento de pacientes com Doença de Alzheimer na Clínica Odontológica:Desafios e Diretrizes. Geriatria &amp; gerontologia, v. 5, p. 34-39, 2011.</a:t>
            </a:r>
          </a:p>
          <a:p>
            <a:pPr>
              <a:buNone/>
            </a:pPr>
            <a:r>
              <a:rPr lang="pt-BR" sz="1100" dirty="0" smtClean="0"/>
              <a:t>Mercadante, E. F. ; </a:t>
            </a:r>
            <a:r>
              <a:rPr lang="pt-BR" sz="1100" dirty="0" err="1" smtClean="0"/>
              <a:t>Ludovici</a:t>
            </a:r>
            <a:r>
              <a:rPr lang="pt-BR" sz="1100" dirty="0" smtClean="0"/>
              <a:t>, </a:t>
            </a:r>
            <a:r>
              <a:rPr lang="pt-BR" sz="1100" dirty="0" err="1" smtClean="0"/>
              <a:t>Flamínia</a:t>
            </a:r>
            <a:r>
              <a:rPr lang="pt-BR" sz="1100" dirty="0" smtClean="0"/>
              <a:t> M. M. ; </a:t>
            </a:r>
            <a:r>
              <a:rPr lang="pt-BR" sz="1100" b="1" dirty="0" smtClean="0"/>
              <a:t>FONSECA, S. C.</a:t>
            </a:r>
            <a:r>
              <a:rPr lang="pt-BR" sz="1100" dirty="0" smtClean="0"/>
              <a:t> . Graduação em Gerontologia na PUC/SP: o desafio da longevidade. Revista </a:t>
            </a:r>
            <a:r>
              <a:rPr lang="pt-BR" sz="1100" dirty="0" err="1" smtClean="0"/>
              <a:t>Kairós</a:t>
            </a:r>
            <a:r>
              <a:rPr lang="pt-BR" sz="1100" dirty="0" smtClean="0"/>
              <a:t>, v. 4, p. 105-130, 2009.</a:t>
            </a:r>
          </a:p>
          <a:p>
            <a:pPr>
              <a:buNone/>
            </a:pPr>
            <a:r>
              <a:rPr lang="pt-BR" sz="1100" u="sng" dirty="0" smtClean="0">
                <a:hlinkClick r:id="rId2"/>
              </a:rPr>
              <a:t>ARANTES, L. M. G.</a:t>
            </a:r>
            <a:r>
              <a:rPr lang="pt-BR" sz="1100" dirty="0" smtClean="0"/>
              <a:t> ; </a:t>
            </a:r>
            <a:r>
              <a:rPr lang="pt-BR" sz="1100" b="1" dirty="0" smtClean="0"/>
              <a:t>FONSECA, S. C.</a:t>
            </a:r>
            <a:r>
              <a:rPr lang="pt-BR" sz="1100" dirty="0" smtClean="0"/>
              <a:t> . Efeitos da Escrita na Clínica de Linguagem. Estilos da Clínica (USP), v. 1, p. 14-35, 2009.</a:t>
            </a:r>
          </a:p>
          <a:p>
            <a:pPr>
              <a:buNone/>
            </a:pPr>
            <a:r>
              <a:rPr lang="pt-BR" sz="1100" dirty="0" smtClean="0">
                <a:hlinkClick r:id="rId4"/>
              </a:rPr>
              <a:t>Dias, M. H. M. S.</a:t>
            </a:r>
            <a:r>
              <a:rPr lang="pt-BR" sz="1100" dirty="0" smtClean="0"/>
              <a:t> ; </a:t>
            </a:r>
            <a:r>
              <a:rPr lang="pt-BR" sz="1100" b="1" dirty="0" smtClean="0"/>
              <a:t>FONSECA, S. C.</a:t>
            </a:r>
            <a:r>
              <a:rPr lang="pt-BR" sz="1100" dirty="0" smtClean="0"/>
              <a:t> . O Serviço de Assistência Domiciliária: Origem, Funções e a Inserção da </a:t>
            </a:r>
            <a:r>
              <a:rPr lang="pt-BR" sz="1100" dirty="0" err="1" smtClean="0"/>
              <a:t>Odontogeriatria</a:t>
            </a:r>
            <a:r>
              <a:rPr lang="pt-BR" sz="1100" dirty="0" smtClean="0"/>
              <a:t>. Geriatria &amp; </a:t>
            </a:r>
            <a:r>
              <a:rPr lang="pt-BR" sz="1100" dirty="0" smtClean="0"/>
              <a:t>gerontologia</a:t>
            </a:r>
            <a:r>
              <a:rPr lang="pt-BR" sz="1100" dirty="0" smtClean="0"/>
              <a:t>, v. 3, p. 138-145, 2009</a:t>
            </a:r>
            <a:r>
              <a:rPr lang="pt-BR" sz="1100" dirty="0" smtClean="0"/>
              <a:t>.</a:t>
            </a:r>
          </a:p>
          <a:p>
            <a:pPr>
              <a:buNone/>
            </a:pPr>
            <a:r>
              <a:rPr lang="pt-BR" sz="1100" b="1" dirty="0" smtClean="0"/>
              <a:t>FONSECA, S. C.</a:t>
            </a:r>
            <a:r>
              <a:rPr lang="pt-BR" sz="1100" dirty="0" smtClean="0"/>
              <a:t> ; </a:t>
            </a:r>
            <a:r>
              <a:rPr lang="pt-BR" sz="1100" dirty="0" smtClean="0">
                <a:hlinkClick r:id="rId5"/>
              </a:rPr>
              <a:t>LANDI, R.</a:t>
            </a:r>
            <a:r>
              <a:rPr lang="pt-BR" sz="1100" dirty="0" smtClean="0"/>
              <a:t> ; </a:t>
            </a:r>
            <a:r>
              <a:rPr lang="pt-BR" sz="1100" dirty="0" smtClean="0">
                <a:hlinkClick r:id="rId3"/>
              </a:rPr>
              <a:t>LIER-DEVITTO, M. F.</a:t>
            </a:r>
            <a:r>
              <a:rPr lang="pt-BR" sz="1100" dirty="0" smtClean="0"/>
              <a:t> . Vez e Voz na linguagem: o sujeito sob efeito de sua fala sintomática. Revista </a:t>
            </a:r>
            <a:r>
              <a:rPr lang="pt-BR" sz="1100" dirty="0" err="1" smtClean="0"/>
              <a:t>Kairós</a:t>
            </a:r>
            <a:r>
              <a:rPr lang="pt-BR" sz="1100" dirty="0" smtClean="0"/>
              <a:t>, v. 10, p. 19-34, 2007.</a:t>
            </a:r>
            <a:endParaRPr lang="pt-BR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340</Words>
  <Application>Microsoft Office PowerPoint</Application>
  <PresentationFormat>Apresentação na tela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Design padrão</vt:lpstr>
      <vt:lpstr>Slide 1</vt:lpstr>
      <vt:lpstr>EXPERIÊNCIA PROFISSONAL</vt:lpstr>
      <vt:lpstr>EXPERIÊNCIA PROFISSONAL</vt:lpstr>
      <vt:lpstr>EXPERIÊNCIA PROFISSONAL</vt:lpstr>
      <vt:lpstr>EXPERIÊNCIA PROFISSONAL</vt:lpstr>
      <vt:lpstr>Slide 6</vt:lpstr>
    </vt:vector>
  </TitlesOfParts>
  <Company>CRC 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Suzana</cp:lastModifiedBy>
  <cp:revision>25</cp:revision>
  <dcterms:created xsi:type="dcterms:W3CDTF">2011-08-17T20:46:47Z</dcterms:created>
  <dcterms:modified xsi:type="dcterms:W3CDTF">2012-10-24T00:52:31Z</dcterms:modified>
</cp:coreProperties>
</file>