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1" r:id="rId3"/>
    <p:sldId id="263" r:id="rId4"/>
    <p:sldId id="264" r:id="rId5"/>
    <p:sldId id="265" r:id="rId6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8400"/>
    <a:srgbClr val="05285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9188" autoAdjust="0"/>
  </p:normalViewPr>
  <p:slideViewPr>
    <p:cSldViewPr>
      <p:cViewPr>
        <p:scale>
          <a:sx n="100" d="100"/>
          <a:sy n="100" d="100"/>
        </p:scale>
        <p:origin x="-516" y="7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93A970-2ADA-486D-BE4F-181E8177D56A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D0A66F-803E-4072-B833-287FEFAE36B0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EE8508-CBBD-43F6-890B-99A37F492BD7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69B087-24E2-486C-B25D-BAB1AC0268DE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E0778B-B801-4E41-B889-B94B55BD24ED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687E11-4549-4AB3-B0C1-887B9969F7F3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41A30F-E619-4174-971E-F8ED0675D024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C1200B-8619-47FC-92EE-67C45F0D839D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5E5FCF-D159-4375-92F5-ECF7462C3BF1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472195-D706-4A8E-A742-C7518D8DA99A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E2C631-CDEE-40B9-9631-FC57B368E14E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AB8AEA9-B239-4752-9A69-173375DCC09D}" type="slidenum">
              <a:rPr lang="pt-BR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telmafono@yahoo.com.br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11188" y="1628775"/>
            <a:ext cx="7772400" cy="1470025"/>
          </a:xfrm>
        </p:spPr>
        <p:txBody>
          <a:bodyPr/>
          <a:lstStyle/>
          <a:p>
            <a:r>
              <a:rPr lang="pt-BR" sz="3200" dirty="0" smtClean="0">
                <a:solidFill>
                  <a:srgbClr val="F08400"/>
                </a:solidFill>
                <a:latin typeface="Georgia" pitchFamily="18" charset="0"/>
              </a:rPr>
              <a:t>ATENDIMENTO FONOAUDIOLÓGICO VIRTUAL AOS PROFISSIONAIS DO TELEJORNALISMO</a:t>
            </a:r>
            <a:endParaRPr lang="pt-BR" sz="3200" dirty="0">
              <a:solidFill>
                <a:srgbClr val="F08400"/>
              </a:solidFill>
              <a:latin typeface="Georgia" pitchFamily="18" charset="0"/>
            </a:endParaRP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2051720" y="5301208"/>
            <a:ext cx="3385493" cy="648072"/>
          </a:xfrm>
        </p:spPr>
        <p:txBody>
          <a:bodyPr/>
          <a:lstStyle/>
          <a:p>
            <a:pPr algn="r"/>
            <a:r>
              <a:rPr lang="pt-BR" sz="1800" dirty="0" err="1">
                <a:solidFill>
                  <a:srgbClr val="052858"/>
                </a:solidFill>
                <a:latin typeface="Georgia" pitchFamily="18" charset="0"/>
              </a:rPr>
              <a:t>Fga</a:t>
            </a:r>
            <a:r>
              <a:rPr lang="pt-BR" sz="1800" dirty="0">
                <a:solidFill>
                  <a:srgbClr val="052858"/>
                </a:solidFill>
                <a:latin typeface="Georgia" pitchFamily="18" charset="0"/>
              </a:rPr>
              <a:t>. </a:t>
            </a:r>
            <a:r>
              <a:rPr lang="pt-BR" sz="1800" dirty="0" smtClean="0">
                <a:solidFill>
                  <a:srgbClr val="052858"/>
                </a:solidFill>
                <a:latin typeface="Georgia" pitchFamily="18" charset="0"/>
              </a:rPr>
              <a:t>Telma Dias dos </a:t>
            </a:r>
            <a:r>
              <a:rPr lang="pt-BR" sz="1800" dirty="0" smtClean="0">
                <a:solidFill>
                  <a:srgbClr val="F08400"/>
                </a:solidFill>
                <a:latin typeface="Georgia" pitchFamily="18" charset="0"/>
              </a:rPr>
              <a:t>SANTOS</a:t>
            </a:r>
            <a:endParaRPr lang="pt-BR" sz="1800" dirty="0">
              <a:solidFill>
                <a:srgbClr val="F08400"/>
              </a:solidFill>
              <a:latin typeface="Georgia" pitchFamily="18" charset="0"/>
            </a:endParaRPr>
          </a:p>
        </p:txBody>
      </p:sp>
      <p:pic>
        <p:nvPicPr>
          <p:cNvPr id="1026" name="Picture 2" descr="D:\Imagem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4077072"/>
            <a:ext cx="1442913" cy="161490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1560" y="1124744"/>
            <a:ext cx="8229600" cy="1143000"/>
          </a:xfrm>
        </p:spPr>
        <p:txBody>
          <a:bodyPr/>
          <a:lstStyle/>
          <a:p>
            <a:r>
              <a:rPr lang="pt-BR" sz="3200" dirty="0" smtClean="0">
                <a:solidFill>
                  <a:srgbClr val="F084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EXPERIÊNCIA PROFISSONAL</a:t>
            </a:r>
            <a:endParaRPr lang="pt-BR" sz="3200" dirty="0">
              <a:solidFill>
                <a:srgbClr val="F084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</p:txBody>
      </p:sp>
      <p:grpSp>
        <p:nvGrpSpPr>
          <p:cNvPr id="10" name="Grupo 9"/>
          <p:cNvGrpSpPr/>
          <p:nvPr/>
        </p:nvGrpSpPr>
        <p:grpSpPr>
          <a:xfrm rot="20894567">
            <a:off x="1172898" y="3834952"/>
            <a:ext cx="2016224" cy="1476611"/>
            <a:chOff x="467544" y="4725144"/>
            <a:chExt cx="3429000" cy="1783245"/>
          </a:xfrm>
        </p:grpSpPr>
        <p:pic>
          <p:nvPicPr>
            <p:cNvPr id="2050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67544" y="4725144"/>
              <a:ext cx="3429000" cy="1047750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2058" name="Picture 10" descr="http://static.portaleducacao.com.br/arquivos/imagens_artigos/27062012111616televis%C3%A3o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rot="725844">
              <a:off x="1718799" y="5140237"/>
              <a:ext cx="1689100" cy="1368152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</p:grpSp>
      <p:grpSp>
        <p:nvGrpSpPr>
          <p:cNvPr id="8" name="Grupo 7"/>
          <p:cNvGrpSpPr/>
          <p:nvPr/>
        </p:nvGrpSpPr>
        <p:grpSpPr>
          <a:xfrm>
            <a:off x="1259632" y="2204864"/>
            <a:ext cx="1656184" cy="1440160"/>
            <a:chOff x="6412781" y="2276872"/>
            <a:chExt cx="2091307" cy="2083490"/>
          </a:xfrm>
        </p:grpSpPr>
        <p:pic>
          <p:nvPicPr>
            <p:cNvPr id="2052" name="Picture 4" descr="http://t2.gstatic.com/images?q=tbn:ANd9GcQrQZhBma_ZTeN4X8ofRUj6C4PjOoUfR0nnUADvw_FrateTdf4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 rot="735346">
              <a:off x="7020272" y="2276872"/>
              <a:ext cx="1152128" cy="2083490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2054" name="Picture 6" descr="http://www.fonosp.org.br/publicar/imagens/Clipping/voz1_2008_4_11_20_46_19_5425.jpg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 rot="20494361">
              <a:off x="6412781" y="2877516"/>
              <a:ext cx="1214222" cy="909318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2056" name="Picture 8" descr="http://www.saudeemquestao.com.br/imgs/noticias/not_professores.jpg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 rot="21110826">
              <a:off x="7432979" y="2996755"/>
              <a:ext cx="1071109" cy="819084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</p:grpSp>
      <p:sp>
        <p:nvSpPr>
          <p:cNvPr id="12" name="CaixaDeTexto 11"/>
          <p:cNvSpPr txBox="1"/>
          <p:nvPr/>
        </p:nvSpPr>
        <p:spPr>
          <a:xfrm>
            <a:off x="179512" y="2267480"/>
            <a:ext cx="4055919" cy="10437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Georgia" pitchFamily="18" charset="0"/>
              </a:rPr>
              <a:t>Voz profissional</a:t>
            </a:r>
          </a:p>
          <a:p>
            <a:endParaRPr lang="pt-BR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3" name="CaixaDeTexto 12"/>
          <p:cNvSpPr txBox="1"/>
          <p:nvPr/>
        </p:nvSpPr>
        <p:spPr>
          <a:xfrm>
            <a:off x="251520" y="4077073"/>
            <a:ext cx="379943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Georgia" pitchFamily="18" charset="0"/>
              </a:rPr>
              <a:t>Telejornalismo</a:t>
            </a:r>
            <a:endParaRPr lang="pt-BR" sz="36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Georgia" pitchFamily="18" charset="0"/>
            </a:endParaRPr>
          </a:p>
          <a:p>
            <a:endParaRPr lang="pt-BR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5" name="Espaço Reservado para Conteúdo 4"/>
          <p:cNvSpPr>
            <a:spLocks noGrp="1"/>
          </p:cNvSpPr>
          <p:nvPr>
            <p:ph idx="1"/>
          </p:nvPr>
        </p:nvSpPr>
        <p:spPr>
          <a:xfrm>
            <a:off x="3347864" y="4869160"/>
            <a:ext cx="5688632" cy="1584176"/>
          </a:xfrm>
        </p:spPr>
        <p:txBody>
          <a:bodyPr/>
          <a:lstStyle/>
          <a:p>
            <a:r>
              <a:rPr lang="pt-BR" sz="1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Profissionais do jornalismo de Canal aberto de TV</a:t>
            </a:r>
          </a:p>
          <a:p>
            <a:endParaRPr lang="pt-BR" sz="14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  <a:p>
            <a:pPr algn="ctr"/>
            <a:r>
              <a:rPr lang="pt-BR" sz="1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Todos os profissionais (praças e correspondentes internacionais)</a:t>
            </a:r>
          </a:p>
          <a:p>
            <a:pPr algn="ctr"/>
            <a:endParaRPr lang="pt-BR" sz="14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  <a:p>
            <a:pPr algn="ctr"/>
            <a:r>
              <a:rPr lang="pt-BR" sz="1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Atendimentos individuais presenciais e virtuais</a:t>
            </a:r>
          </a:p>
          <a:p>
            <a:pPr algn="ctr">
              <a:buNone/>
            </a:pPr>
            <a:endParaRPr lang="pt-BR" sz="14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  <a:p>
            <a:pPr lvl="4"/>
            <a:endParaRPr lang="pt-BR" sz="14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  <a:p>
            <a:pPr lvl="3"/>
            <a:endParaRPr lang="pt-BR" sz="14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67544" y="1268760"/>
            <a:ext cx="8229600" cy="1143000"/>
          </a:xfrm>
        </p:spPr>
        <p:txBody>
          <a:bodyPr/>
          <a:lstStyle/>
          <a:p>
            <a:r>
              <a:rPr lang="pt-BR" sz="3200" dirty="0" smtClean="0">
                <a:solidFill>
                  <a:srgbClr val="F084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ATENDIMENTO VIRTUAL</a:t>
            </a:r>
            <a:endParaRPr lang="pt-BR" sz="3200" dirty="0">
              <a:solidFill>
                <a:srgbClr val="F084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539552" y="2996952"/>
            <a:ext cx="8229600" cy="3312368"/>
          </a:xfrm>
        </p:spPr>
        <p:txBody>
          <a:bodyPr/>
          <a:lstStyle/>
          <a:p>
            <a:pPr lvl="2">
              <a:buFont typeface="Arial" pitchFamily="34" charset="0"/>
              <a:buChar char="•"/>
            </a:pPr>
            <a:r>
              <a:rPr lang="pt-BR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Atendimento presencial x virtual</a:t>
            </a:r>
          </a:p>
          <a:p>
            <a:pPr lvl="2">
              <a:buFont typeface="Arial" pitchFamily="34" charset="0"/>
              <a:buChar char="•"/>
            </a:pPr>
            <a:endParaRPr lang="pt-BR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  <a:p>
            <a:pPr lvl="2">
              <a:buFont typeface="Arial" pitchFamily="34" charset="0"/>
              <a:buChar char="•"/>
            </a:pPr>
            <a:r>
              <a:rPr lang="pt-BR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Atendimento virtual</a:t>
            </a:r>
          </a:p>
          <a:p>
            <a:pPr lvl="3">
              <a:buFont typeface="Arial" pitchFamily="34" charset="0"/>
              <a:buChar char="•"/>
            </a:pPr>
            <a:r>
              <a:rPr lang="pt-BR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Avaliação</a:t>
            </a:r>
          </a:p>
          <a:p>
            <a:pPr lvl="3">
              <a:buFont typeface="Arial" pitchFamily="34" charset="0"/>
              <a:buChar char="•"/>
            </a:pPr>
            <a:r>
              <a:rPr lang="pt-BR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Orientação</a:t>
            </a:r>
          </a:p>
          <a:p>
            <a:pPr lvl="3">
              <a:buFont typeface="Arial" pitchFamily="34" charset="0"/>
              <a:buChar char="•"/>
            </a:pPr>
            <a:r>
              <a:rPr lang="pt-BR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Pratica de exercício</a:t>
            </a:r>
          </a:p>
          <a:p>
            <a:pPr lvl="3">
              <a:buFont typeface="Arial" pitchFamily="34" charset="0"/>
              <a:buChar char="•"/>
            </a:pPr>
            <a:r>
              <a:rPr lang="pt-BR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Troca de material </a:t>
            </a:r>
          </a:p>
          <a:p>
            <a:pPr lvl="3">
              <a:buFont typeface="Arial" pitchFamily="34" charset="0"/>
              <a:buChar char="•"/>
            </a:pPr>
            <a:endParaRPr lang="pt-BR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  <a:p>
            <a:pPr lvl="3">
              <a:buNone/>
            </a:pPr>
            <a:endParaRPr lang="pt-BR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  <a:p>
            <a:pPr lvl="4"/>
            <a:endParaRPr lang="pt-BR" sz="16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  <a:p>
            <a:pPr lvl="3"/>
            <a:endParaRPr lang="pt-BR" sz="16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467544" y="1268760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084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Georgia" pitchFamily="18" charset="0"/>
                <a:ea typeface="+mj-ea"/>
                <a:cs typeface="+mj-cs"/>
              </a:rPr>
              <a:t>ATENDIMENTO VIRTUAL</a:t>
            </a:r>
            <a:endParaRPr kumimoji="0" lang="pt-BR" sz="3200" b="0" i="0" u="none" strike="noStrike" kern="0" cap="none" spc="0" normalizeH="0" baseline="0" noProof="0" dirty="0">
              <a:ln>
                <a:noFill/>
              </a:ln>
              <a:solidFill>
                <a:srgbClr val="F084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Georgia" pitchFamily="18" charset="0"/>
              <a:ea typeface="+mj-ea"/>
              <a:cs typeface="+mj-cs"/>
            </a:endParaRPr>
          </a:p>
        </p:txBody>
      </p:sp>
      <p:sp>
        <p:nvSpPr>
          <p:cNvPr id="3" name="Espaço Reservado para Conteúdo 4"/>
          <p:cNvSpPr txBox="1">
            <a:spLocks/>
          </p:cNvSpPr>
          <p:nvPr/>
        </p:nvSpPr>
        <p:spPr>
          <a:xfrm>
            <a:off x="611560" y="2420888"/>
            <a:ext cx="8229600" cy="3312368"/>
          </a:xfrm>
          <a:prstGeom prst="rect">
            <a:avLst/>
          </a:prstGeom>
        </p:spPr>
        <p:txBody>
          <a:bodyPr/>
          <a:lstStyle/>
          <a:p>
            <a:pPr marL="1143000" marR="0" lvl="2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pt-BR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Georgia" pitchFamily="18" charset="0"/>
                <a:cs typeface="+mn-cs"/>
              </a:rPr>
              <a:t>Vantagens do atendimento virtual</a:t>
            </a:r>
          </a:p>
          <a:p>
            <a:pPr marL="1600200" lvl="3" indent="-228600">
              <a:spcBef>
                <a:spcPct val="20000"/>
              </a:spcBef>
              <a:buFont typeface="Arial" pitchFamily="34" charset="0"/>
              <a:buChar char="•"/>
            </a:pPr>
            <a:r>
              <a:rPr lang="pt-BR" sz="2000" kern="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  <a:cs typeface="+mn-cs"/>
              </a:rPr>
              <a:t>Flexibilidade</a:t>
            </a:r>
          </a:p>
          <a:p>
            <a:pPr marL="1600200" lvl="3" indent="-2286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pt-BR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Georgia" pitchFamily="18" charset="0"/>
                <a:cs typeface="+mn-cs"/>
              </a:rPr>
              <a:t>Adesão</a:t>
            </a:r>
          </a:p>
          <a:p>
            <a:pPr marL="1600200" lvl="3" indent="-228600">
              <a:spcBef>
                <a:spcPct val="20000"/>
              </a:spcBef>
              <a:buFont typeface="Arial" pitchFamily="34" charset="0"/>
              <a:buChar char="•"/>
            </a:pPr>
            <a:r>
              <a:rPr lang="pt-BR" sz="2000" kern="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  <a:cs typeface="+mn-cs"/>
              </a:rPr>
              <a:t>pontualidade</a:t>
            </a:r>
            <a:endParaRPr kumimoji="0" lang="pt-BR" sz="2000" b="0" i="0" u="none" strike="noStrike" kern="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Georgia" pitchFamily="18" charset="0"/>
              <a:cs typeface="+mn-cs"/>
            </a:endParaRPr>
          </a:p>
          <a:p>
            <a:pPr marL="1143000" marR="0" lvl="2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pt-BR" sz="2400" b="0" i="0" u="none" strike="noStrike" kern="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Georgia" pitchFamily="18" charset="0"/>
              <a:cs typeface="+mn-cs"/>
            </a:endParaRPr>
          </a:p>
          <a:p>
            <a:pPr marL="1143000" marR="0" lvl="2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pt-BR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Georgia" pitchFamily="18" charset="0"/>
                <a:cs typeface="+mn-cs"/>
              </a:rPr>
              <a:t>Desvantagens</a:t>
            </a:r>
          </a:p>
          <a:p>
            <a:pPr marL="1600200" marR="0" lvl="3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pt-BR" sz="2000" kern="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  <a:cs typeface="+mn-cs"/>
              </a:rPr>
              <a:t>Avaliar tensão muscular</a:t>
            </a:r>
          </a:p>
          <a:p>
            <a:pPr marL="1600200" marR="0" lvl="3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pt-BR" sz="2000" kern="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  <a:cs typeface="+mn-cs"/>
              </a:rPr>
              <a:t>Análise acústica</a:t>
            </a:r>
            <a:endParaRPr kumimoji="0" lang="pt-BR" sz="2000" b="0" i="0" u="none" strike="noStrike" kern="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Georgia" pitchFamily="18" charset="0"/>
              <a:cs typeface="+mn-cs"/>
            </a:endParaRPr>
          </a:p>
          <a:p>
            <a:pPr marL="1600200" marR="0" lvl="3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pt-BR" sz="2000" kern="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  <a:cs typeface="+mn-cs"/>
              </a:rPr>
              <a:t>Falta de privacidade</a:t>
            </a:r>
          </a:p>
          <a:p>
            <a:pPr marL="1600200" marR="0" lvl="3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pt-BR" sz="2000" b="0" i="0" u="none" strike="noStrike" kern="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Georgia" pitchFamily="18" charset="0"/>
              <a:cs typeface="+mn-cs"/>
            </a:endParaRPr>
          </a:p>
          <a:p>
            <a:pPr marL="1600200" marR="0" lvl="3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pt-BR" sz="2000" b="0" i="0" u="none" strike="noStrike" kern="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Georgia" pitchFamily="18" charset="0"/>
              <a:cs typeface="+mn-cs"/>
            </a:endParaRPr>
          </a:p>
          <a:p>
            <a:pPr marL="1600200" marR="0" lvl="3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sz="2000" b="0" i="0" u="none" strike="noStrike" kern="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Georgia" pitchFamily="18" charset="0"/>
              <a:cs typeface="+mn-cs"/>
            </a:endParaRPr>
          </a:p>
          <a:p>
            <a:pPr marL="2057400" marR="0" lvl="4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tabLst/>
              <a:defRPr/>
            </a:pPr>
            <a:endParaRPr kumimoji="0" lang="pt-BR" sz="1600" b="0" i="0" u="none" strike="noStrike" kern="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Georgia" pitchFamily="18" charset="0"/>
              <a:cs typeface="+mn-cs"/>
            </a:endParaRPr>
          </a:p>
          <a:p>
            <a:pPr marL="1600200" marR="0" lvl="3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endParaRPr kumimoji="0" lang="pt-BR" sz="1600" b="0" i="0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Georgia" pitchFamily="18" charset="0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395536" y="2636912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084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Georgia" pitchFamily="18" charset="0"/>
                <a:ea typeface="+mj-ea"/>
                <a:cs typeface="+mj-cs"/>
              </a:rPr>
              <a:t>OBRIGADA!</a:t>
            </a:r>
            <a:endParaRPr kumimoji="0" lang="pt-BR" sz="3200" b="0" i="0" u="none" strike="noStrike" kern="0" cap="none" spc="0" normalizeH="0" baseline="0" noProof="0" dirty="0">
              <a:ln>
                <a:noFill/>
              </a:ln>
              <a:solidFill>
                <a:srgbClr val="F084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Georgia" pitchFamily="18" charset="0"/>
              <a:ea typeface="+mj-ea"/>
              <a:cs typeface="+mj-cs"/>
            </a:endParaRPr>
          </a:p>
        </p:txBody>
      </p:sp>
      <p:sp>
        <p:nvSpPr>
          <p:cNvPr id="3" name="Espaço Reservado para Conteúdo 4"/>
          <p:cNvSpPr txBox="1">
            <a:spLocks/>
          </p:cNvSpPr>
          <p:nvPr/>
        </p:nvSpPr>
        <p:spPr>
          <a:xfrm>
            <a:off x="4067944" y="5085184"/>
            <a:ext cx="4392488" cy="1368152"/>
          </a:xfrm>
          <a:prstGeom prst="rect">
            <a:avLst/>
          </a:prstGeom>
        </p:spPr>
        <p:txBody>
          <a:bodyPr/>
          <a:lstStyle/>
          <a:p>
            <a:pPr marL="1600200" marR="0" lvl="3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pt-BR" sz="1600" kern="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  <a:cs typeface="+mn-cs"/>
                <a:hlinkClick r:id="rId2"/>
              </a:rPr>
              <a:t>telmafono@yahoo.com.br</a:t>
            </a:r>
            <a:endParaRPr lang="pt-BR" sz="1600" kern="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  <a:cs typeface="+mn-cs"/>
            </a:endParaRPr>
          </a:p>
          <a:p>
            <a:pPr marL="1600200" marR="0" lvl="3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pt-BR" sz="1600" kern="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  <a:cs typeface="+mn-cs"/>
              </a:rPr>
              <a:t>Tel.: (11) 99226-7925</a:t>
            </a:r>
          </a:p>
          <a:p>
            <a:pPr marL="1600200" marR="0" lvl="3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lang="pt-BR" sz="1600" kern="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  <a:cs typeface="+mn-cs"/>
            </a:endParaRPr>
          </a:p>
          <a:p>
            <a:pPr marL="1600200" marR="0" lvl="3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pt-BR" sz="1600" b="0" i="0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Georgia" pitchFamily="18" charset="0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83</Words>
  <Application>Microsoft Office PowerPoint</Application>
  <PresentationFormat>Apresentação na tela (4:3)</PresentationFormat>
  <Paragraphs>37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6" baseType="lpstr">
      <vt:lpstr>Design padrão</vt:lpstr>
      <vt:lpstr>ATENDIMENTO FONOAUDIOLÓGICO VIRTUAL AOS PROFISSIONAIS DO TELEJORNALISMO</vt:lpstr>
      <vt:lpstr>EXPERIÊNCIA PROFISSONAL</vt:lpstr>
      <vt:lpstr>ATENDIMENTO VIRTUAL</vt:lpstr>
      <vt:lpstr>Slide 4</vt:lpstr>
      <vt:lpstr>Slide 5</vt:lpstr>
    </vt:vector>
  </TitlesOfParts>
  <Company>CRC SP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luis</dc:creator>
  <cp:lastModifiedBy>Telma</cp:lastModifiedBy>
  <cp:revision>14</cp:revision>
  <dcterms:created xsi:type="dcterms:W3CDTF">2011-08-17T20:46:47Z</dcterms:created>
  <dcterms:modified xsi:type="dcterms:W3CDTF">2012-10-04T15:35:20Z</dcterms:modified>
</cp:coreProperties>
</file>